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imes New Roman"/>
        <a:ea typeface="Times New Roman"/>
        <a:cs typeface="Times New Roman"/>
        <a:sym typeface="Times New Roman"/>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imes New Roman"/>
        <a:ea typeface="Times New Roman"/>
        <a:cs typeface="Times New Roman"/>
        <a:sym typeface="Times New Roman"/>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imes New Roman"/>
        <a:ea typeface="Times New Roman"/>
        <a:cs typeface="Times New Roman"/>
        <a:sym typeface="Times New Roman"/>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imes New Roman"/>
        <a:ea typeface="Times New Roman"/>
        <a:cs typeface="Times New Roman"/>
        <a:sym typeface="Times New Roman"/>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imes New Roman"/>
        <a:ea typeface="Times New Roman"/>
        <a:cs typeface="Times New Roman"/>
        <a:sym typeface="Times New Roman"/>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imes New Roman"/>
        <a:ea typeface="Times New Roman"/>
        <a:cs typeface="Times New Roman"/>
        <a:sym typeface="Times New Roman"/>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imes New Roman"/>
        <a:ea typeface="Times New Roman"/>
        <a:cs typeface="Times New Roman"/>
        <a:sym typeface="Times New Roman"/>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imes New Roman"/>
        <a:ea typeface="Times New Roman"/>
        <a:cs typeface="Times New Roman"/>
        <a:sym typeface="Times New Roman"/>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imes New Roman"/>
        <a:ea typeface="Times New Roman"/>
        <a:cs typeface="Times New Roman"/>
        <a:sym typeface="Times New Roman"/>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Times New Roman"/>
          <a:ea typeface="Times New Roman"/>
          <a:cs typeface="Times New Roman"/>
        </a:font>
        <a:srgbClr val="000000"/>
      </a:tcTxStyle>
      <a:tcStyle>
        <a:tcBdr>
          <a:left>
            <a:ln w="12700" cap="flat">
              <a:solidFill>
                <a:srgbClr val="FFFFE1"/>
              </a:solidFill>
              <a:prstDash val="solid"/>
              <a:round/>
            </a:ln>
          </a:left>
          <a:right>
            <a:ln w="12700" cap="flat">
              <a:solidFill>
                <a:srgbClr val="FFFFE1"/>
              </a:solidFill>
              <a:prstDash val="solid"/>
              <a:round/>
            </a:ln>
          </a:right>
          <a:top>
            <a:ln w="12700" cap="flat">
              <a:solidFill>
                <a:srgbClr val="FFFFE1"/>
              </a:solidFill>
              <a:prstDash val="solid"/>
              <a:round/>
            </a:ln>
          </a:top>
          <a:bottom>
            <a:ln w="12700" cap="flat">
              <a:solidFill>
                <a:srgbClr val="FFFFE1"/>
              </a:solidFill>
              <a:prstDash val="solid"/>
              <a:round/>
            </a:ln>
          </a:bottom>
          <a:insideH>
            <a:ln w="12700" cap="flat">
              <a:solidFill>
                <a:srgbClr val="FFFFE1"/>
              </a:solidFill>
              <a:prstDash val="solid"/>
              <a:round/>
            </a:ln>
          </a:insideH>
          <a:insideV>
            <a:ln w="12700" cap="flat">
              <a:solidFill>
                <a:srgbClr val="FFFFE1"/>
              </a:solidFill>
              <a:prstDash val="solid"/>
              <a:round/>
            </a:ln>
          </a:insideV>
        </a:tcBdr>
        <a:fill>
          <a:solidFill>
            <a:srgbClr val="ECECDD"/>
          </a:solidFill>
        </a:fill>
      </a:tcStyle>
    </a:wholeTbl>
    <a:band2H>
      <a:tcTxStyle b="def" i="def"/>
      <a:tcStyle>
        <a:tcBdr/>
        <a:fill>
          <a:solidFill>
            <a:srgbClr val="F6F6EF"/>
          </a:solidFill>
        </a:fill>
      </a:tcStyle>
    </a:band2H>
    <a:firstCol>
      <a:tcTxStyle b="on" i="off">
        <a:font>
          <a:latin typeface="Times New Roman"/>
          <a:ea typeface="Times New Roman"/>
          <a:cs typeface="Times New Roman"/>
        </a:font>
        <a:srgbClr val="FFFFE1"/>
      </a:tcTxStyle>
      <a:tcStyle>
        <a:tcBdr>
          <a:left>
            <a:ln w="12700" cap="flat">
              <a:solidFill>
                <a:srgbClr val="FFFFE1"/>
              </a:solidFill>
              <a:prstDash val="solid"/>
              <a:round/>
            </a:ln>
          </a:left>
          <a:right>
            <a:ln w="12700" cap="flat">
              <a:solidFill>
                <a:srgbClr val="FFFFE1"/>
              </a:solidFill>
              <a:prstDash val="solid"/>
              <a:round/>
            </a:ln>
          </a:right>
          <a:top>
            <a:ln w="12700" cap="flat">
              <a:solidFill>
                <a:srgbClr val="FFFFE1"/>
              </a:solidFill>
              <a:prstDash val="solid"/>
              <a:round/>
            </a:ln>
          </a:top>
          <a:bottom>
            <a:ln w="12700" cap="flat">
              <a:solidFill>
                <a:srgbClr val="FFFFE1"/>
              </a:solidFill>
              <a:prstDash val="solid"/>
              <a:round/>
            </a:ln>
          </a:bottom>
          <a:insideH>
            <a:ln w="12700" cap="flat">
              <a:solidFill>
                <a:srgbClr val="FFFFE1"/>
              </a:solidFill>
              <a:prstDash val="solid"/>
              <a:round/>
            </a:ln>
          </a:insideH>
          <a:insideV>
            <a:ln w="12700" cap="flat">
              <a:solidFill>
                <a:srgbClr val="FFFFE1"/>
              </a:solidFill>
              <a:prstDash val="solid"/>
              <a:round/>
            </a:ln>
          </a:insideV>
        </a:tcBdr>
        <a:fill>
          <a:solidFill>
            <a:schemeClr val="accent1"/>
          </a:solidFill>
        </a:fill>
      </a:tcStyle>
    </a:firstCol>
    <a:lastRow>
      <a:tcTxStyle b="on" i="off">
        <a:font>
          <a:latin typeface="Times New Roman"/>
          <a:ea typeface="Times New Roman"/>
          <a:cs typeface="Times New Roman"/>
        </a:font>
        <a:srgbClr val="FFFFE1"/>
      </a:tcTxStyle>
      <a:tcStyle>
        <a:tcBdr>
          <a:left>
            <a:ln w="12700" cap="flat">
              <a:solidFill>
                <a:srgbClr val="FFFFE1"/>
              </a:solidFill>
              <a:prstDash val="solid"/>
              <a:round/>
            </a:ln>
          </a:left>
          <a:right>
            <a:ln w="12700" cap="flat">
              <a:solidFill>
                <a:srgbClr val="FFFFE1"/>
              </a:solidFill>
              <a:prstDash val="solid"/>
              <a:round/>
            </a:ln>
          </a:right>
          <a:top>
            <a:ln w="38100" cap="flat">
              <a:solidFill>
                <a:srgbClr val="FFFFE1"/>
              </a:solidFill>
              <a:prstDash val="solid"/>
              <a:round/>
            </a:ln>
          </a:top>
          <a:bottom>
            <a:ln w="12700" cap="flat">
              <a:solidFill>
                <a:srgbClr val="FFFFE1"/>
              </a:solidFill>
              <a:prstDash val="solid"/>
              <a:round/>
            </a:ln>
          </a:bottom>
          <a:insideH>
            <a:ln w="12700" cap="flat">
              <a:solidFill>
                <a:srgbClr val="FFFFE1"/>
              </a:solidFill>
              <a:prstDash val="solid"/>
              <a:round/>
            </a:ln>
          </a:insideH>
          <a:insideV>
            <a:ln w="12700" cap="flat">
              <a:solidFill>
                <a:srgbClr val="FFFFE1"/>
              </a:solidFill>
              <a:prstDash val="solid"/>
              <a:round/>
            </a:ln>
          </a:insideV>
        </a:tcBdr>
        <a:fill>
          <a:solidFill>
            <a:schemeClr val="accent1"/>
          </a:solidFill>
        </a:fill>
      </a:tcStyle>
    </a:lastRow>
    <a:firstRow>
      <a:tcTxStyle b="on" i="off">
        <a:font>
          <a:latin typeface="Times New Roman"/>
          <a:ea typeface="Times New Roman"/>
          <a:cs typeface="Times New Roman"/>
        </a:font>
        <a:srgbClr val="FFFFE1"/>
      </a:tcTxStyle>
      <a:tcStyle>
        <a:tcBdr>
          <a:left>
            <a:ln w="12700" cap="flat">
              <a:solidFill>
                <a:srgbClr val="FFFFE1"/>
              </a:solidFill>
              <a:prstDash val="solid"/>
              <a:round/>
            </a:ln>
          </a:left>
          <a:right>
            <a:ln w="12700" cap="flat">
              <a:solidFill>
                <a:srgbClr val="FFFFE1"/>
              </a:solidFill>
              <a:prstDash val="solid"/>
              <a:round/>
            </a:ln>
          </a:right>
          <a:top>
            <a:ln w="12700" cap="flat">
              <a:solidFill>
                <a:srgbClr val="FFFFE1"/>
              </a:solidFill>
              <a:prstDash val="solid"/>
              <a:round/>
            </a:ln>
          </a:top>
          <a:bottom>
            <a:ln w="38100" cap="flat">
              <a:solidFill>
                <a:srgbClr val="FFFFE1"/>
              </a:solidFill>
              <a:prstDash val="solid"/>
              <a:round/>
            </a:ln>
          </a:bottom>
          <a:insideH>
            <a:ln w="12700" cap="flat">
              <a:solidFill>
                <a:srgbClr val="FFFFE1"/>
              </a:solidFill>
              <a:prstDash val="solid"/>
              <a:round/>
            </a:ln>
          </a:insideH>
          <a:insideV>
            <a:ln w="12700" cap="flat">
              <a:solidFill>
                <a:srgbClr val="FFFFE1"/>
              </a:solidFill>
              <a:prstDash val="solid"/>
              <a:round/>
            </a:ln>
          </a:insideV>
        </a:tcBdr>
        <a:fill>
          <a:solidFill>
            <a:schemeClr val="accent1"/>
          </a:solidFill>
        </a:fill>
      </a:tcStyle>
    </a:firstRow>
  </a:tblStyle>
  <a:tblStyle styleId="{C7B018BB-80A7-4F77-B60F-C8B233D01FF8}" styleName="">
    <a:tblBg/>
    <a:wholeTbl>
      <a:tcTxStyle b="off" i="off">
        <a:font>
          <a:latin typeface="Times New Roman"/>
          <a:ea typeface="Times New Roman"/>
          <a:cs typeface="Times New Roman"/>
        </a:font>
        <a:srgbClr val="000000"/>
      </a:tcTxStyle>
      <a:tcStyle>
        <a:tcBdr>
          <a:left>
            <a:ln w="12700" cap="flat">
              <a:solidFill>
                <a:srgbClr val="FFFFE1"/>
              </a:solidFill>
              <a:prstDash val="solid"/>
              <a:round/>
            </a:ln>
          </a:left>
          <a:right>
            <a:ln w="12700" cap="flat">
              <a:solidFill>
                <a:srgbClr val="FFFFE1"/>
              </a:solidFill>
              <a:prstDash val="solid"/>
              <a:round/>
            </a:ln>
          </a:right>
          <a:top>
            <a:ln w="12700" cap="flat">
              <a:solidFill>
                <a:srgbClr val="FFFFE1"/>
              </a:solidFill>
              <a:prstDash val="solid"/>
              <a:round/>
            </a:ln>
          </a:top>
          <a:bottom>
            <a:ln w="12700" cap="flat">
              <a:solidFill>
                <a:srgbClr val="FFFFE1"/>
              </a:solidFill>
              <a:prstDash val="solid"/>
              <a:round/>
            </a:ln>
          </a:bottom>
          <a:insideH>
            <a:ln w="12700" cap="flat">
              <a:solidFill>
                <a:srgbClr val="FFFFE1"/>
              </a:solidFill>
              <a:prstDash val="solid"/>
              <a:round/>
            </a:ln>
          </a:insideH>
          <a:insideV>
            <a:ln w="12700" cap="flat">
              <a:solidFill>
                <a:srgbClr val="FFFFE1"/>
              </a:solidFill>
              <a:prstDash val="solid"/>
              <a:round/>
            </a:ln>
          </a:insideV>
        </a:tcBdr>
        <a:fill>
          <a:solidFill>
            <a:srgbClr val="FFFFF8"/>
          </a:solidFill>
        </a:fill>
      </a:tcStyle>
    </a:wholeTbl>
    <a:band2H>
      <a:tcTxStyle b="def" i="def"/>
      <a:tcStyle>
        <a:tcBdr/>
        <a:fill>
          <a:solidFill>
            <a:srgbClr val="FFFFFC"/>
          </a:solidFill>
        </a:fill>
      </a:tcStyle>
    </a:band2H>
    <a:firstCol>
      <a:tcTxStyle b="on" i="off">
        <a:font>
          <a:latin typeface="Times New Roman"/>
          <a:ea typeface="Times New Roman"/>
          <a:cs typeface="Times New Roman"/>
        </a:font>
        <a:srgbClr val="FFFFE1"/>
      </a:tcTxStyle>
      <a:tcStyle>
        <a:tcBdr>
          <a:left>
            <a:ln w="12700" cap="flat">
              <a:solidFill>
                <a:srgbClr val="FFFFE1"/>
              </a:solidFill>
              <a:prstDash val="solid"/>
              <a:round/>
            </a:ln>
          </a:left>
          <a:right>
            <a:ln w="12700" cap="flat">
              <a:solidFill>
                <a:srgbClr val="FFFFE1"/>
              </a:solidFill>
              <a:prstDash val="solid"/>
              <a:round/>
            </a:ln>
          </a:right>
          <a:top>
            <a:ln w="12700" cap="flat">
              <a:solidFill>
                <a:srgbClr val="FFFFE1"/>
              </a:solidFill>
              <a:prstDash val="solid"/>
              <a:round/>
            </a:ln>
          </a:top>
          <a:bottom>
            <a:ln w="12700" cap="flat">
              <a:solidFill>
                <a:srgbClr val="FFFFE1"/>
              </a:solidFill>
              <a:prstDash val="solid"/>
              <a:round/>
            </a:ln>
          </a:bottom>
          <a:insideH>
            <a:ln w="12700" cap="flat">
              <a:solidFill>
                <a:srgbClr val="FFFFE1"/>
              </a:solidFill>
              <a:prstDash val="solid"/>
              <a:round/>
            </a:ln>
          </a:insideH>
          <a:insideV>
            <a:ln w="12700" cap="flat">
              <a:solidFill>
                <a:srgbClr val="FFFFE1"/>
              </a:solidFill>
              <a:prstDash val="solid"/>
              <a:round/>
            </a:ln>
          </a:insideV>
        </a:tcBdr>
        <a:fill>
          <a:solidFill>
            <a:schemeClr val="accent3"/>
          </a:solidFill>
        </a:fill>
      </a:tcStyle>
    </a:firstCol>
    <a:lastRow>
      <a:tcTxStyle b="on" i="off">
        <a:font>
          <a:latin typeface="Times New Roman"/>
          <a:ea typeface="Times New Roman"/>
          <a:cs typeface="Times New Roman"/>
        </a:font>
        <a:srgbClr val="FFFFE1"/>
      </a:tcTxStyle>
      <a:tcStyle>
        <a:tcBdr>
          <a:left>
            <a:ln w="12700" cap="flat">
              <a:solidFill>
                <a:srgbClr val="FFFFE1"/>
              </a:solidFill>
              <a:prstDash val="solid"/>
              <a:round/>
            </a:ln>
          </a:left>
          <a:right>
            <a:ln w="12700" cap="flat">
              <a:solidFill>
                <a:srgbClr val="FFFFE1"/>
              </a:solidFill>
              <a:prstDash val="solid"/>
              <a:round/>
            </a:ln>
          </a:right>
          <a:top>
            <a:ln w="38100" cap="flat">
              <a:solidFill>
                <a:srgbClr val="FFFFE1"/>
              </a:solidFill>
              <a:prstDash val="solid"/>
              <a:round/>
            </a:ln>
          </a:top>
          <a:bottom>
            <a:ln w="12700" cap="flat">
              <a:solidFill>
                <a:srgbClr val="FFFFE1"/>
              </a:solidFill>
              <a:prstDash val="solid"/>
              <a:round/>
            </a:ln>
          </a:bottom>
          <a:insideH>
            <a:ln w="12700" cap="flat">
              <a:solidFill>
                <a:srgbClr val="FFFFE1"/>
              </a:solidFill>
              <a:prstDash val="solid"/>
              <a:round/>
            </a:ln>
          </a:insideH>
          <a:insideV>
            <a:ln w="12700" cap="flat">
              <a:solidFill>
                <a:srgbClr val="FFFFE1"/>
              </a:solidFill>
              <a:prstDash val="solid"/>
              <a:round/>
            </a:ln>
          </a:insideV>
        </a:tcBdr>
        <a:fill>
          <a:solidFill>
            <a:schemeClr val="accent3"/>
          </a:solidFill>
        </a:fill>
      </a:tcStyle>
    </a:lastRow>
    <a:firstRow>
      <a:tcTxStyle b="on" i="off">
        <a:font>
          <a:latin typeface="Times New Roman"/>
          <a:ea typeface="Times New Roman"/>
          <a:cs typeface="Times New Roman"/>
        </a:font>
        <a:srgbClr val="FFFFE1"/>
      </a:tcTxStyle>
      <a:tcStyle>
        <a:tcBdr>
          <a:left>
            <a:ln w="12700" cap="flat">
              <a:solidFill>
                <a:srgbClr val="FFFFE1"/>
              </a:solidFill>
              <a:prstDash val="solid"/>
              <a:round/>
            </a:ln>
          </a:left>
          <a:right>
            <a:ln w="12700" cap="flat">
              <a:solidFill>
                <a:srgbClr val="FFFFE1"/>
              </a:solidFill>
              <a:prstDash val="solid"/>
              <a:round/>
            </a:ln>
          </a:right>
          <a:top>
            <a:ln w="12700" cap="flat">
              <a:solidFill>
                <a:srgbClr val="FFFFE1"/>
              </a:solidFill>
              <a:prstDash val="solid"/>
              <a:round/>
            </a:ln>
          </a:top>
          <a:bottom>
            <a:ln w="38100" cap="flat">
              <a:solidFill>
                <a:srgbClr val="FFFFE1"/>
              </a:solidFill>
              <a:prstDash val="solid"/>
              <a:round/>
            </a:ln>
          </a:bottom>
          <a:insideH>
            <a:ln w="12700" cap="flat">
              <a:solidFill>
                <a:srgbClr val="FFFFE1"/>
              </a:solidFill>
              <a:prstDash val="solid"/>
              <a:round/>
            </a:ln>
          </a:insideH>
          <a:insideV>
            <a:ln w="12700" cap="flat">
              <a:solidFill>
                <a:srgbClr val="FFFFE1"/>
              </a:solidFill>
              <a:prstDash val="solid"/>
              <a:round/>
            </a:ln>
          </a:insideV>
        </a:tcBdr>
        <a:fill>
          <a:solidFill>
            <a:schemeClr val="accent3"/>
          </a:solidFill>
        </a:fill>
      </a:tcStyle>
    </a:firstRow>
  </a:tblStyle>
  <a:tblStyle styleId="{EEE7283C-3CF3-47DC-8721-378D4A62B228}" styleName="">
    <a:tblBg/>
    <a:wholeTbl>
      <a:tcTxStyle b="off" i="off">
        <a:font>
          <a:latin typeface="Times New Roman"/>
          <a:ea typeface="Times New Roman"/>
          <a:cs typeface="Times New Roman"/>
        </a:font>
        <a:srgbClr val="000000"/>
      </a:tcTxStyle>
      <a:tcStyle>
        <a:tcBdr>
          <a:left>
            <a:ln w="12700" cap="flat">
              <a:solidFill>
                <a:srgbClr val="FFFFE1"/>
              </a:solidFill>
              <a:prstDash val="solid"/>
              <a:round/>
            </a:ln>
          </a:left>
          <a:right>
            <a:ln w="12700" cap="flat">
              <a:solidFill>
                <a:srgbClr val="FFFFE1"/>
              </a:solidFill>
              <a:prstDash val="solid"/>
              <a:round/>
            </a:ln>
          </a:right>
          <a:top>
            <a:ln w="12700" cap="flat">
              <a:solidFill>
                <a:srgbClr val="FFFFE1"/>
              </a:solidFill>
              <a:prstDash val="solid"/>
              <a:round/>
            </a:ln>
          </a:top>
          <a:bottom>
            <a:ln w="12700" cap="flat">
              <a:solidFill>
                <a:srgbClr val="FFFFE1"/>
              </a:solidFill>
              <a:prstDash val="solid"/>
              <a:round/>
            </a:ln>
          </a:bottom>
          <a:insideH>
            <a:ln w="12700" cap="flat">
              <a:solidFill>
                <a:srgbClr val="FFFFE1"/>
              </a:solidFill>
              <a:prstDash val="solid"/>
              <a:round/>
            </a:ln>
          </a:insideH>
          <a:insideV>
            <a:ln w="12700" cap="flat">
              <a:solidFill>
                <a:srgbClr val="FFFFE1"/>
              </a:solidFill>
              <a:prstDash val="solid"/>
              <a:round/>
            </a:ln>
          </a:insideV>
        </a:tcBdr>
        <a:fill>
          <a:solidFill>
            <a:srgbClr val="F6CACA"/>
          </a:solidFill>
        </a:fill>
      </a:tcStyle>
    </a:wholeTbl>
    <a:band2H>
      <a:tcTxStyle b="def" i="def"/>
      <a:tcStyle>
        <a:tcBdr/>
        <a:fill>
          <a:solidFill>
            <a:srgbClr val="FAE6E6"/>
          </a:solidFill>
        </a:fill>
      </a:tcStyle>
    </a:band2H>
    <a:firstCol>
      <a:tcTxStyle b="on" i="off">
        <a:font>
          <a:latin typeface="Times New Roman"/>
          <a:ea typeface="Times New Roman"/>
          <a:cs typeface="Times New Roman"/>
        </a:font>
        <a:srgbClr val="FFFFE1"/>
      </a:tcTxStyle>
      <a:tcStyle>
        <a:tcBdr>
          <a:left>
            <a:ln w="12700" cap="flat">
              <a:solidFill>
                <a:srgbClr val="FFFFE1"/>
              </a:solidFill>
              <a:prstDash val="solid"/>
              <a:round/>
            </a:ln>
          </a:left>
          <a:right>
            <a:ln w="12700" cap="flat">
              <a:solidFill>
                <a:srgbClr val="FFFFE1"/>
              </a:solidFill>
              <a:prstDash val="solid"/>
              <a:round/>
            </a:ln>
          </a:right>
          <a:top>
            <a:ln w="12700" cap="flat">
              <a:solidFill>
                <a:srgbClr val="FFFFE1"/>
              </a:solidFill>
              <a:prstDash val="solid"/>
              <a:round/>
            </a:ln>
          </a:top>
          <a:bottom>
            <a:ln w="12700" cap="flat">
              <a:solidFill>
                <a:srgbClr val="FFFFE1"/>
              </a:solidFill>
              <a:prstDash val="solid"/>
              <a:round/>
            </a:ln>
          </a:bottom>
          <a:insideH>
            <a:ln w="12700" cap="flat">
              <a:solidFill>
                <a:srgbClr val="FFFFE1"/>
              </a:solidFill>
              <a:prstDash val="solid"/>
              <a:round/>
            </a:ln>
          </a:insideH>
          <a:insideV>
            <a:ln w="12700" cap="flat">
              <a:solidFill>
                <a:srgbClr val="FFFFE1"/>
              </a:solidFill>
              <a:prstDash val="solid"/>
              <a:round/>
            </a:ln>
          </a:insideV>
        </a:tcBdr>
        <a:fill>
          <a:solidFill>
            <a:schemeClr val="accent6"/>
          </a:solidFill>
        </a:fill>
      </a:tcStyle>
    </a:firstCol>
    <a:lastRow>
      <a:tcTxStyle b="on" i="off">
        <a:font>
          <a:latin typeface="Times New Roman"/>
          <a:ea typeface="Times New Roman"/>
          <a:cs typeface="Times New Roman"/>
        </a:font>
        <a:srgbClr val="FFFFE1"/>
      </a:tcTxStyle>
      <a:tcStyle>
        <a:tcBdr>
          <a:left>
            <a:ln w="12700" cap="flat">
              <a:solidFill>
                <a:srgbClr val="FFFFE1"/>
              </a:solidFill>
              <a:prstDash val="solid"/>
              <a:round/>
            </a:ln>
          </a:left>
          <a:right>
            <a:ln w="12700" cap="flat">
              <a:solidFill>
                <a:srgbClr val="FFFFE1"/>
              </a:solidFill>
              <a:prstDash val="solid"/>
              <a:round/>
            </a:ln>
          </a:right>
          <a:top>
            <a:ln w="38100" cap="flat">
              <a:solidFill>
                <a:srgbClr val="FFFFE1"/>
              </a:solidFill>
              <a:prstDash val="solid"/>
              <a:round/>
            </a:ln>
          </a:top>
          <a:bottom>
            <a:ln w="12700" cap="flat">
              <a:solidFill>
                <a:srgbClr val="FFFFE1"/>
              </a:solidFill>
              <a:prstDash val="solid"/>
              <a:round/>
            </a:ln>
          </a:bottom>
          <a:insideH>
            <a:ln w="12700" cap="flat">
              <a:solidFill>
                <a:srgbClr val="FFFFE1"/>
              </a:solidFill>
              <a:prstDash val="solid"/>
              <a:round/>
            </a:ln>
          </a:insideH>
          <a:insideV>
            <a:ln w="12700" cap="flat">
              <a:solidFill>
                <a:srgbClr val="FFFFE1"/>
              </a:solidFill>
              <a:prstDash val="solid"/>
              <a:round/>
            </a:ln>
          </a:insideV>
        </a:tcBdr>
        <a:fill>
          <a:solidFill>
            <a:schemeClr val="accent6"/>
          </a:solidFill>
        </a:fill>
      </a:tcStyle>
    </a:lastRow>
    <a:firstRow>
      <a:tcTxStyle b="on" i="off">
        <a:font>
          <a:latin typeface="Times New Roman"/>
          <a:ea typeface="Times New Roman"/>
          <a:cs typeface="Times New Roman"/>
        </a:font>
        <a:srgbClr val="FFFFE1"/>
      </a:tcTxStyle>
      <a:tcStyle>
        <a:tcBdr>
          <a:left>
            <a:ln w="12700" cap="flat">
              <a:solidFill>
                <a:srgbClr val="FFFFE1"/>
              </a:solidFill>
              <a:prstDash val="solid"/>
              <a:round/>
            </a:ln>
          </a:left>
          <a:right>
            <a:ln w="12700" cap="flat">
              <a:solidFill>
                <a:srgbClr val="FFFFE1"/>
              </a:solidFill>
              <a:prstDash val="solid"/>
              <a:round/>
            </a:ln>
          </a:right>
          <a:top>
            <a:ln w="12700" cap="flat">
              <a:solidFill>
                <a:srgbClr val="FFFFE1"/>
              </a:solidFill>
              <a:prstDash val="solid"/>
              <a:round/>
            </a:ln>
          </a:top>
          <a:bottom>
            <a:ln w="38100" cap="flat">
              <a:solidFill>
                <a:srgbClr val="FFFFE1"/>
              </a:solidFill>
              <a:prstDash val="solid"/>
              <a:round/>
            </a:ln>
          </a:bottom>
          <a:insideH>
            <a:ln w="12700" cap="flat">
              <a:solidFill>
                <a:srgbClr val="FFFFE1"/>
              </a:solidFill>
              <a:prstDash val="solid"/>
              <a:round/>
            </a:ln>
          </a:insideH>
          <a:insideV>
            <a:ln w="12700" cap="flat">
              <a:solidFill>
                <a:srgbClr val="FFFFE1"/>
              </a:solidFill>
              <a:prstDash val="solid"/>
              <a:round/>
            </a:ln>
          </a:insideV>
        </a:tcBdr>
        <a:fill>
          <a:solidFill>
            <a:schemeClr val="accent6"/>
          </a:solidFill>
        </a:fill>
      </a:tcStyle>
    </a:firstRow>
  </a:tblStyle>
  <a:tblStyle styleId="{CF821DB8-F4EB-4A41-A1BA-3FCAFE7338EE}" styleName="">
    <a:tblBg/>
    <a:wholeTbl>
      <a:tcTxStyle b="off" i="off">
        <a:font>
          <a:latin typeface="Times New Roman"/>
          <a:ea typeface="Times New Roman"/>
          <a:cs typeface="Times New Roman"/>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E1"/>
          </a:solidFill>
        </a:fill>
      </a:tcStyle>
    </a:band2H>
    <a:firstCol>
      <a:tcTxStyle b="on" i="off">
        <a:font>
          <a:latin typeface="Times New Roman"/>
          <a:ea typeface="Times New Roman"/>
          <a:cs typeface="Times New Roman"/>
        </a:font>
        <a:srgbClr val="FFFFE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Times New Roman"/>
          <a:ea typeface="Times New Roman"/>
          <a:cs typeface="Times New Roman"/>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E1"/>
          </a:solidFill>
        </a:fill>
      </a:tcStyle>
    </a:lastRow>
    <a:firstRow>
      <a:tcTxStyle b="on" i="off">
        <a:font>
          <a:latin typeface="Times New Roman"/>
          <a:ea typeface="Times New Roman"/>
          <a:cs typeface="Times New Roman"/>
        </a:font>
        <a:srgbClr val="FFFFE1"/>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Times New Roman"/>
          <a:ea typeface="Times New Roman"/>
          <a:cs typeface="Times New Roman"/>
        </a:font>
        <a:srgbClr val="000000"/>
      </a:tcTxStyle>
      <a:tcStyle>
        <a:tcBdr>
          <a:left>
            <a:ln w="12700" cap="flat">
              <a:solidFill>
                <a:srgbClr val="FFFFE1"/>
              </a:solidFill>
              <a:prstDash val="solid"/>
              <a:round/>
            </a:ln>
          </a:left>
          <a:right>
            <a:ln w="12700" cap="flat">
              <a:solidFill>
                <a:srgbClr val="FFFFE1"/>
              </a:solidFill>
              <a:prstDash val="solid"/>
              <a:round/>
            </a:ln>
          </a:right>
          <a:top>
            <a:ln w="12700" cap="flat">
              <a:solidFill>
                <a:srgbClr val="FFFFE1"/>
              </a:solidFill>
              <a:prstDash val="solid"/>
              <a:round/>
            </a:ln>
          </a:top>
          <a:bottom>
            <a:ln w="12700" cap="flat">
              <a:solidFill>
                <a:srgbClr val="FFFFE1"/>
              </a:solidFill>
              <a:prstDash val="solid"/>
              <a:round/>
            </a:ln>
          </a:bottom>
          <a:insideH>
            <a:ln w="12700" cap="flat">
              <a:solidFill>
                <a:srgbClr val="FFFFE1"/>
              </a:solidFill>
              <a:prstDash val="solid"/>
              <a:round/>
            </a:ln>
          </a:insideH>
          <a:insideV>
            <a:ln w="12700" cap="flat">
              <a:solidFill>
                <a:srgbClr val="FFFFE1"/>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
          <a:latin typeface="Times New Roman"/>
          <a:ea typeface="Times New Roman"/>
          <a:cs typeface="Times New Roman"/>
        </a:font>
        <a:srgbClr val="FFFFE1"/>
      </a:tcTxStyle>
      <a:tcStyle>
        <a:tcBdr>
          <a:left>
            <a:ln w="12700" cap="flat">
              <a:solidFill>
                <a:srgbClr val="FFFFE1"/>
              </a:solidFill>
              <a:prstDash val="solid"/>
              <a:round/>
            </a:ln>
          </a:left>
          <a:right>
            <a:ln w="12700" cap="flat">
              <a:solidFill>
                <a:srgbClr val="FFFFE1"/>
              </a:solidFill>
              <a:prstDash val="solid"/>
              <a:round/>
            </a:ln>
          </a:right>
          <a:top>
            <a:ln w="12700" cap="flat">
              <a:solidFill>
                <a:srgbClr val="FFFFE1"/>
              </a:solidFill>
              <a:prstDash val="solid"/>
              <a:round/>
            </a:ln>
          </a:top>
          <a:bottom>
            <a:ln w="12700" cap="flat">
              <a:solidFill>
                <a:srgbClr val="FFFFE1"/>
              </a:solidFill>
              <a:prstDash val="solid"/>
              <a:round/>
            </a:ln>
          </a:bottom>
          <a:insideH>
            <a:ln w="12700" cap="flat">
              <a:solidFill>
                <a:srgbClr val="FFFFE1"/>
              </a:solidFill>
              <a:prstDash val="solid"/>
              <a:round/>
            </a:ln>
          </a:insideH>
          <a:insideV>
            <a:ln w="12700" cap="flat">
              <a:solidFill>
                <a:srgbClr val="FFFFE1"/>
              </a:solidFill>
              <a:prstDash val="solid"/>
              <a:round/>
            </a:ln>
          </a:insideV>
        </a:tcBdr>
        <a:fill>
          <a:solidFill>
            <a:srgbClr val="000000"/>
          </a:solidFill>
        </a:fill>
      </a:tcStyle>
    </a:firstCol>
    <a:lastRow>
      <a:tcTxStyle b="on" i="off">
        <a:font>
          <a:latin typeface="Times New Roman"/>
          <a:ea typeface="Times New Roman"/>
          <a:cs typeface="Times New Roman"/>
        </a:font>
        <a:srgbClr val="FFFFE1"/>
      </a:tcTxStyle>
      <a:tcStyle>
        <a:tcBdr>
          <a:left>
            <a:ln w="12700" cap="flat">
              <a:solidFill>
                <a:srgbClr val="FFFFE1"/>
              </a:solidFill>
              <a:prstDash val="solid"/>
              <a:round/>
            </a:ln>
          </a:left>
          <a:right>
            <a:ln w="12700" cap="flat">
              <a:solidFill>
                <a:srgbClr val="FFFFE1"/>
              </a:solidFill>
              <a:prstDash val="solid"/>
              <a:round/>
            </a:ln>
          </a:right>
          <a:top>
            <a:ln w="38100" cap="flat">
              <a:solidFill>
                <a:srgbClr val="FFFFE1"/>
              </a:solidFill>
              <a:prstDash val="solid"/>
              <a:round/>
            </a:ln>
          </a:top>
          <a:bottom>
            <a:ln w="12700" cap="flat">
              <a:solidFill>
                <a:srgbClr val="FFFFE1"/>
              </a:solidFill>
              <a:prstDash val="solid"/>
              <a:round/>
            </a:ln>
          </a:bottom>
          <a:insideH>
            <a:ln w="12700" cap="flat">
              <a:solidFill>
                <a:srgbClr val="FFFFE1"/>
              </a:solidFill>
              <a:prstDash val="solid"/>
              <a:round/>
            </a:ln>
          </a:insideH>
          <a:insideV>
            <a:ln w="12700" cap="flat">
              <a:solidFill>
                <a:srgbClr val="FFFFE1"/>
              </a:solidFill>
              <a:prstDash val="solid"/>
              <a:round/>
            </a:ln>
          </a:insideV>
        </a:tcBdr>
        <a:fill>
          <a:solidFill>
            <a:srgbClr val="000000"/>
          </a:solidFill>
        </a:fill>
      </a:tcStyle>
    </a:lastRow>
    <a:firstRow>
      <a:tcTxStyle b="on" i="off">
        <a:font>
          <a:latin typeface="Times New Roman"/>
          <a:ea typeface="Times New Roman"/>
          <a:cs typeface="Times New Roman"/>
        </a:font>
        <a:srgbClr val="FFFFE1"/>
      </a:tcTxStyle>
      <a:tcStyle>
        <a:tcBdr>
          <a:left>
            <a:ln w="12700" cap="flat">
              <a:solidFill>
                <a:srgbClr val="FFFFE1"/>
              </a:solidFill>
              <a:prstDash val="solid"/>
              <a:round/>
            </a:ln>
          </a:left>
          <a:right>
            <a:ln w="12700" cap="flat">
              <a:solidFill>
                <a:srgbClr val="FFFFE1"/>
              </a:solidFill>
              <a:prstDash val="solid"/>
              <a:round/>
            </a:ln>
          </a:right>
          <a:top>
            <a:ln w="12700" cap="flat">
              <a:solidFill>
                <a:srgbClr val="FFFFE1"/>
              </a:solidFill>
              <a:prstDash val="solid"/>
              <a:round/>
            </a:ln>
          </a:top>
          <a:bottom>
            <a:ln w="38100" cap="flat">
              <a:solidFill>
                <a:srgbClr val="FFFFE1"/>
              </a:solidFill>
              <a:prstDash val="solid"/>
              <a:round/>
            </a:ln>
          </a:bottom>
          <a:insideH>
            <a:ln w="12700" cap="flat">
              <a:solidFill>
                <a:srgbClr val="FFFFE1"/>
              </a:solidFill>
              <a:prstDash val="solid"/>
              <a:round/>
            </a:ln>
          </a:insideH>
          <a:insideV>
            <a:ln w="12700" cap="flat">
              <a:solidFill>
                <a:srgbClr val="FFFFE1"/>
              </a:solidFill>
              <a:prstDash val="solid"/>
              <a:round/>
            </a:ln>
          </a:insideV>
        </a:tcBdr>
        <a:fill>
          <a:solidFill>
            <a:srgbClr val="000000"/>
          </a:solidFill>
        </a:fill>
      </a:tcStyle>
    </a:firstRow>
  </a:tblStyle>
  <a:tblStyle styleId="{2708684C-4D16-4618-839F-0558EEFCDFE6}" styleName="">
    <a:tblBg/>
    <a:wholeTbl>
      <a:tcTxStyle b="off" i="off">
        <a:font>
          <a:latin typeface="Times New Roman"/>
          <a:ea typeface="Times New Roman"/>
          <a:cs typeface="Times New Roman"/>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
          <a:latin typeface="Times New Roman"/>
          <a:ea typeface="Times New Roman"/>
          <a:cs typeface="Times New Roman"/>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Times New Roman"/>
          <a:ea typeface="Times New Roman"/>
          <a:cs typeface="Times New Roman"/>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Times New Roman"/>
          <a:ea typeface="Times New Roman"/>
          <a:cs typeface="Times New Roman"/>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Shape 49"/>
          <p:cNvSpPr/>
          <p:nvPr>
            <p:ph type="sldImg"/>
          </p:nvPr>
        </p:nvSpPr>
        <p:spPr>
          <a:xfrm>
            <a:off x="1143000" y="685800"/>
            <a:ext cx="4572000" cy="3429000"/>
          </a:xfrm>
          <a:prstGeom prst="rect">
            <a:avLst/>
          </a:prstGeom>
        </p:spPr>
        <p:txBody>
          <a:bodyPr/>
          <a:lstStyle/>
          <a:p>
            <a:pPr/>
          </a:p>
        </p:txBody>
      </p:sp>
      <p:sp>
        <p:nvSpPr>
          <p:cNvPr id="50" name="Shape 5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spcBef>
        <a:spcPts val="400"/>
      </a:spcBef>
      <a:defRPr sz="1200">
        <a:latin typeface="+mn-lt"/>
        <a:ea typeface="+mn-ea"/>
        <a:cs typeface="+mn-cs"/>
        <a:sym typeface="Arial"/>
      </a:defRPr>
    </a:lvl1pPr>
    <a:lvl2pPr indent="228600" latinLnBrk="0">
      <a:spcBef>
        <a:spcPts val="400"/>
      </a:spcBef>
      <a:defRPr sz="1200">
        <a:latin typeface="+mn-lt"/>
        <a:ea typeface="+mn-ea"/>
        <a:cs typeface="+mn-cs"/>
        <a:sym typeface="Arial"/>
      </a:defRPr>
    </a:lvl2pPr>
    <a:lvl3pPr indent="457200" latinLnBrk="0">
      <a:spcBef>
        <a:spcPts val="400"/>
      </a:spcBef>
      <a:defRPr sz="1200">
        <a:latin typeface="+mn-lt"/>
        <a:ea typeface="+mn-ea"/>
        <a:cs typeface="+mn-cs"/>
        <a:sym typeface="Arial"/>
      </a:defRPr>
    </a:lvl3pPr>
    <a:lvl4pPr indent="685800" latinLnBrk="0">
      <a:spcBef>
        <a:spcPts val="400"/>
      </a:spcBef>
      <a:defRPr sz="1200">
        <a:latin typeface="+mn-lt"/>
        <a:ea typeface="+mn-ea"/>
        <a:cs typeface="+mn-cs"/>
        <a:sym typeface="Arial"/>
      </a:defRPr>
    </a:lvl4pPr>
    <a:lvl5pPr indent="914400" latinLnBrk="0">
      <a:spcBef>
        <a:spcPts val="400"/>
      </a:spcBef>
      <a:defRPr sz="1200">
        <a:latin typeface="+mn-lt"/>
        <a:ea typeface="+mn-ea"/>
        <a:cs typeface="+mn-cs"/>
        <a:sym typeface="Arial"/>
      </a:defRPr>
    </a:lvl5pPr>
    <a:lvl6pPr indent="1143000" latinLnBrk="0">
      <a:spcBef>
        <a:spcPts val="400"/>
      </a:spcBef>
      <a:defRPr sz="1200">
        <a:latin typeface="+mn-lt"/>
        <a:ea typeface="+mn-ea"/>
        <a:cs typeface="+mn-cs"/>
        <a:sym typeface="Arial"/>
      </a:defRPr>
    </a:lvl6pPr>
    <a:lvl7pPr indent="1371600" latinLnBrk="0">
      <a:spcBef>
        <a:spcPts val="400"/>
      </a:spcBef>
      <a:defRPr sz="1200">
        <a:latin typeface="+mn-lt"/>
        <a:ea typeface="+mn-ea"/>
        <a:cs typeface="+mn-cs"/>
        <a:sym typeface="Arial"/>
      </a:defRPr>
    </a:lvl7pPr>
    <a:lvl8pPr indent="1600200" latinLnBrk="0">
      <a:spcBef>
        <a:spcPts val="400"/>
      </a:spcBef>
      <a:defRPr sz="1200">
        <a:latin typeface="+mn-lt"/>
        <a:ea typeface="+mn-ea"/>
        <a:cs typeface="+mn-cs"/>
        <a:sym typeface="Arial"/>
      </a:defRPr>
    </a:lvl8pPr>
    <a:lvl9pPr indent="1828800" latinLnBrk="0">
      <a:spcBef>
        <a:spcPts val="400"/>
      </a:spcBef>
      <a:defRPr sz="1200">
        <a:latin typeface="+mn-lt"/>
        <a:ea typeface="+mn-ea"/>
        <a:cs typeface="+mn-cs"/>
        <a:sym typeface="Arial"/>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0" showMasterPhAnim="1">
  <p:cSld name="Title Slide">
    <p:spTree>
      <p:nvGrpSpPr>
        <p:cNvPr id="1" name=""/>
        <p:cNvGrpSpPr/>
        <p:nvPr/>
      </p:nvGrpSpPr>
      <p:grpSpPr>
        <a:xfrm>
          <a:off x="0" y="0"/>
          <a:ext cx="0" cy="0"/>
          <a:chOff x="0" y="0"/>
          <a:chExt cx="0" cy="0"/>
        </a:xfrm>
      </p:grpSpPr>
      <p:sp>
        <p:nvSpPr>
          <p:cNvPr id="18" name="Shape 18"/>
          <p:cNvSpPr/>
          <p:nvPr/>
        </p:nvSpPr>
        <p:spPr>
          <a:xfrm>
            <a:off x="1447800" y="6477000"/>
            <a:ext cx="7696200" cy="36668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000">
                <a:latin typeface="+mn-lt"/>
                <a:ea typeface="+mn-ea"/>
                <a:cs typeface="+mn-cs"/>
                <a:sym typeface="Arial"/>
              </a:defRPr>
            </a:lvl1pPr>
          </a:lstStyle>
          <a:p>
            <a:pPr/>
            <a:r>
              <a:t>© 2018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19" name="Shape 19"/>
          <p:cNvSpPr/>
          <p:nvPr/>
        </p:nvSpPr>
        <p:spPr>
          <a:xfrm>
            <a:off x="0" y="0"/>
            <a:ext cx="9144000" cy="2133600"/>
          </a:xfrm>
          <a:prstGeom prst="rect">
            <a:avLst/>
          </a:prstGeom>
          <a:solidFill>
            <a:srgbClr val="6585B9">
              <a:alpha val="90000"/>
            </a:srgbClr>
          </a:solidFill>
          <a:ln w="3175">
            <a:solidFill>
              <a:srgbClr val="6585B9"/>
            </a:solidFill>
            <a:miter/>
          </a:ln>
        </p:spPr>
        <p:txBody>
          <a:bodyPr lIns="45719" rIns="45719" anchor="ctr"/>
          <a:lstStyle/>
          <a:p>
            <a:pPr>
              <a:defRPr>
                <a:latin typeface="+mn-lt"/>
                <a:ea typeface="+mn-ea"/>
                <a:cs typeface="+mn-cs"/>
                <a:sym typeface="Arial"/>
              </a:defRPr>
            </a:pPr>
          </a:p>
        </p:txBody>
      </p:sp>
      <p:sp>
        <p:nvSpPr>
          <p:cNvPr id="20" name="Shape 20"/>
          <p:cNvSpPr/>
          <p:nvPr/>
        </p:nvSpPr>
        <p:spPr>
          <a:xfrm>
            <a:off x="1828800" y="533400"/>
            <a:ext cx="7315200" cy="609600"/>
          </a:xfrm>
          <a:prstGeom prst="rect">
            <a:avLst/>
          </a:prstGeom>
          <a:solidFill>
            <a:srgbClr val="740000"/>
          </a:solidFill>
          <a:ln>
            <a:solidFill>
              <a:srgbClr val="740000"/>
            </a:solidFill>
            <a:miter/>
          </a:ln>
        </p:spPr>
        <p:txBody>
          <a:bodyPr lIns="45719" rIns="45719" anchor="ctr"/>
          <a:lstStyle/>
          <a:p>
            <a:pPr>
              <a:defRPr b="1" sz="3000">
                <a:solidFill>
                  <a:srgbClr val="660066"/>
                </a:solidFill>
                <a:latin typeface="+mn-lt"/>
                <a:ea typeface="+mn-ea"/>
                <a:cs typeface="+mn-cs"/>
                <a:sym typeface="Arial"/>
              </a:defRPr>
            </a:pPr>
          </a:p>
        </p:txBody>
      </p:sp>
      <p:sp>
        <p:nvSpPr>
          <p:cNvPr id="21" name="Shape 21"/>
          <p:cNvSpPr/>
          <p:nvPr>
            <p:ph type="title"/>
          </p:nvPr>
        </p:nvSpPr>
        <p:spPr>
          <a:xfrm>
            <a:off x="1828800" y="533400"/>
            <a:ext cx="7315200" cy="609600"/>
          </a:xfrm>
          <a:prstGeom prst="rect">
            <a:avLst/>
          </a:prstGeom>
          <a:solidFill>
            <a:srgbClr val="AD0000"/>
          </a:solidFill>
          <a:extLst>
            <a:ext uri="{C572A759-6A51-4108-AA02-DFA0A04FC94B}">
              <ma14:wrappingTextBoxFlag xmlns:ma14="http://schemas.microsoft.com/office/mac/drawingml/2011/main" val="1"/>
            </a:ext>
          </a:extLst>
        </p:spPr>
        <p:txBody>
          <a:bodyPr anchor="t">
            <a:normAutofit fontScale="100000" lnSpcReduction="0"/>
          </a:bodyPr>
          <a:lstStyle>
            <a:lvl1pPr>
              <a:defRPr sz="3600">
                <a:solidFill>
                  <a:srgbClr val="FF9933"/>
                </a:solidFill>
              </a:defRPr>
            </a:lvl1pPr>
          </a:lstStyle>
          <a:p>
            <a:pPr/>
            <a:r>
              <a:t>Click to edit Master title style</a:t>
            </a:r>
          </a:p>
        </p:txBody>
      </p:sp>
      <p:sp>
        <p:nvSpPr>
          <p:cNvPr id="22" name="Shape 22"/>
          <p:cNvSpPr/>
          <p:nvPr>
            <p:ph type="body" sz="quarter" idx="1"/>
          </p:nvPr>
        </p:nvSpPr>
        <p:spPr>
          <a:xfrm>
            <a:off x="1828800" y="1219200"/>
            <a:ext cx="7315200" cy="609600"/>
          </a:xfrm>
          <a:prstGeom prst="rect">
            <a:avLst/>
          </a:prstGeom>
          <a:extLst>
            <a:ext uri="{C572A759-6A51-4108-AA02-DFA0A04FC94B}">
              <ma14:wrappingTextBoxFlag xmlns:ma14="http://schemas.microsoft.com/office/mac/drawingml/2011/main" val="1"/>
            </a:ext>
          </a:extLst>
        </p:spPr>
        <p:txBody>
          <a:bodyPr anchor="ctr">
            <a:normAutofit fontScale="100000" lnSpcReduction="0"/>
          </a:bodyPr>
          <a:lstStyle>
            <a:lvl1pPr marL="0" indent="0">
              <a:spcBef>
                <a:spcPts val="800"/>
              </a:spcBef>
              <a:buClrTx/>
              <a:buSzTx/>
              <a:buFontTx/>
              <a:buNone/>
              <a:defRPr sz="3600">
                <a:solidFill>
                  <a:srgbClr val="FFFFFF"/>
                </a:solidFill>
              </a:defRPr>
            </a:lvl1pPr>
          </a:lstStyle>
          <a:p>
            <a:pPr/>
            <a:r>
              <a:t>Click to edit Master subtitle style</a:t>
            </a:r>
          </a:p>
        </p:txBody>
      </p:sp>
      <p:sp>
        <p:nvSpPr>
          <p:cNvPr id="23" name="Shape 23"/>
          <p:cNvSpPr/>
          <p:nvPr>
            <p:ph type="sldNum" sz="quarter" idx="2"/>
          </p:nvPr>
        </p:nvSpPr>
        <p:spPr>
          <a:xfrm>
            <a:off x="0" y="6400800"/>
            <a:ext cx="358413" cy="350662"/>
          </a:xfrm>
          <a:prstGeom prst="rect">
            <a:avLst/>
          </a:prstGeom>
        </p:spPr>
        <p:txBody>
          <a:bodyPr anchor="t"/>
          <a:lstStyle>
            <a:lvl1pPr algn="l">
              <a:defRPr sz="18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Title and Content">
    <p:spTree>
      <p:nvGrpSpPr>
        <p:cNvPr id="1" name=""/>
        <p:cNvGrpSpPr/>
        <p:nvPr/>
      </p:nvGrpSpPr>
      <p:grpSpPr>
        <a:xfrm>
          <a:off x="0" y="0"/>
          <a:ext cx="0" cy="0"/>
          <a:chOff x="0" y="0"/>
          <a:chExt cx="0" cy="0"/>
        </a:xfrm>
      </p:grpSpPr>
      <p:pic>
        <p:nvPicPr>
          <p:cNvPr id="30" name="image1.png"/>
          <p:cNvPicPr>
            <a:picLocks noChangeAspect="1"/>
          </p:cNvPicPr>
          <p:nvPr/>
        </p:nvPicPr>
        <p:blipFill>
          <a:blip r:embed="rId2">
            <a:extLst/>
          </a:blip>
          <a:srcRect l="0" t="0" r="50000" b="0"/>
          <a:stretch>
            <a:fillRect/>
          </a:stretch>
        </p:blipFill>
        <p:spPr>
          <a:xfrm>
            <a:off x="0" y="1143000"/>
            <a:ext cx="685800" cy="5715000"/>
          </a:xfrm>
          <a:prstGeom prst="rect">
            <a:avLst/>
          </a:prstGeom>
          <a:ln w="12700">
            <a:miter lim="400000"/>
          </a:ln>
        </p:spPr>
      </p:pic>
      <p:sp>
        <p:nvSpPr>
          <p:cNvPr id="31" name="Shape 31"/>
          <p:cNvSpPr/>
          <p:nvPr/>
        </p:nvSpPr>
        <p:spPr>
          <a:xfrm>
            <a:off x="0" y="0"/>
            <a:ext cx="9144000" cy="806450"/>
          </a:xfrm>
          <a:prstGeom prst="rect">
            <a:avLst/>
          </a:prstGeom>
          <a:solidFill>
            <a:srgbClr val="6585B9"/>
          </a:solidFill>
          <a:ln w="25400">
            <a:solidFill>
              <a:srgbClr val="6585B9"/>
            </a:solidFill>
          </a:ln>
        </p:spPr>
        <p:txBody>
          <a:bodyPr lIns="45719" rIns="45719" anchor="ctr"/>
          <a:lstStyle/>
          <a:p>
            <a:pPr algn="ctr">
              <a:defRPr>
                <a:solidFill>
                  <a:srgbClr val="FFFFE1"/>
                </a:solidFill>
              </a:defRPr>
            </a:pPr>
          </a:p>
        </p:txBody>
      </p:sp>
      <p:pic>
        <p:nvPicPr>
          <p:cNvPr id="32" name="image2.png"/>
          <p:cNvPicPr>
            <a:picLocks noChangeAspect="1"/>
          </p:cNvPicPr>
          <p:nvPr/>
        </p:nvPicPr>
        <p:blipFill>
          <a:blip r:embed="rId3">
            <a:extLst/>
          </a:blip>
          <a:stretch>
            <a:fillRect/>
          </a:stretch>
        </p:blipFill>
        <p:spPr>
          <a:xfrm>
            <a:off x="0" y="806450"/>
            <a:ext cx="9144000" cy="336550"/>
          </a:xfrm>
          <a:prstGeom prst="rect">
            <a:avLst/>
          </a:prstGeom>
          <a:ln>
            <a:solidFill>
              <a:srgbClr val="740000"/>
            </a:solidFill>
            <a:miter/>
          </a:ln>
        </p:spPr>
      </p:pic>
      <p:sp>
        <p:nvSpPr>
          <p:cNvPr id="33" name="Shape 33"/>
          <p:cNvSpPr/>
          <p:nvPr/>
        </p:nvSpPr>
        <p:spPr>
          <a:xfrm>
            <a:off x="1447800" y="6477000"/>
            <a:ext cx="7696200" cy="36668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000">
                <a:latin typeface="+mn-lt"/>
                <a:ea typeface="+mn-ea"/>
                <a:cs typeface="+mn-cs"/>
                <a:sym typeface="Arial"/>
              </a:defRPr>
            </a:lvl1pPr>
          </a:lstStyle>
          <a:p>
            <a:pPr/>
            <a:r>
              <a:t>© 2018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34" name="Shape 34"/>
          <p:cNvSpPr/>
          <p:nvPr>
            <p:ph type="title"/>
          </p:nvPr>
        </p:nvSpPr>
        <p:spPr>
          <a:xfrm>
            <a:off x="0" y="0"/>
            <a:ext cx="1270" cy="1270"/>
          </a:xfrm>
          <a:prstGeom prst="rect">
            <a:avLst/>
          </a:prstGeom>
          <a:extLst>
            <a:ext uri="{C572A759-6A51-4108-AA02-DFA0A04FC94B}">
              <ma14:wrappingTextBoxFlag xmlns:ma14="http://schemas.microsoft.com/office/mac/drawingml/2011/main" val="1"/>
            </a:ext>
          </a:extLst>
        </p:spPr>
        <p:txBody>
          <a:bodyPr anchor="t">
            <a:normAutofit fontScale="100000" lnSpcReduction="0"/>
          </a:bodyPr>
          <a:lstStyle/>
          <a:p>
            <a:pPr/>
            <a:r>
              <a:t>Click to edit Master title style</a:t>
            </a:r>
          </a:p>
        </p:txBody>
      </p:sp>
      <p:sp>
        <p:nvSpPr>
          <p:cNvPr id="35" name="Shape 35"/>
          <p:cNvSpPr/>
          <p:nvPr>
            <p:ph type="body" sz="quarter" idx="1"/>
          </p:nvPr>
        </p:nvSpPr>
        <p:spPr>
          <a:xfrm>
            <a:off x="0" y="0"/>
            <a:ext cx="1270" cy="1270"/>
          </a:xfrm>
          <a:prstGeom prst="rect">
            <a:avLst/>
          </a:prstGeom>
          <a:extLst>
            <a:ext uri="{C572A759-6A51-4108-AA02-DFA0A04FC94B}">
              <ma14:wrappingTextBoxFlag xmlns:ma14="http://schemas.microsoft.com/office/mac/drawingml/2011/main" val="1"/>
            </a:ext>
          </a:extLst>
        </p:spPr>
        <p:txBody>
          <a:bodyPr>
            <a:normAutofit fontScale="100000" lnSpcReduction="0"/>
          </a:bodyPr>
          <a:lstStyle/>
          <a:p>
            <a:pPr/>
            <a:r>
              <a:t>Click to edit Master text styles</a:t>
            </a:r>
          </a:p>
          <a:p>
            <a:pPr lvl="1"/>
            <a:r>
              <a:t>Second level</a:t>
            </a:r>
          </a:p>
          <a:p>
            <a:pPr lvl="2"/>
            <a:r>
              <a:t>Third level</a:t>
            </a:r>
          </a:p>
          <a:p>
            <a:pPr lvl="3"/>
            <a:r>
              <a:t>Fourth level</a:t>
            </a:r>
          </a:p>
          <a:p>
            <a:pPr lvl="4"/>
            <a:r>
              <a:t>Fifth level</a:t>
            </a:r>
          </a:p>
        </p:txBody>
      </p:sp>
      <p:sp>
        <p:nvSpPr>
          <p:cNvPr id="36" name="Shape 36"/>
          <p:cNvSpPr/>
          <p:nvPr>
            <p:ph type="sldNum" sz="quarter" idx="2"/>
          </p:nvPr>
        </p:nvSpPr>
        <p:spPr>
          <a:xfrm>
            <a:off x="0" y="6400800"/>
            <a:ext cx="358413" cy="350662"/>
          </a:xfrm>
          <a:prstGeom prst="rect">
            <a:avLst/>
          </a:prstGeom>
        </p:spPr>
        <p:txBody>
          <a:bodyPr anchor="t"/>
          <a:lstStyle>
            <a:lvl1pPr algn="l">
              <a:defRPr sz="18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Book cover">
    <p:spTree>
      <p:nvGrpSpPr>
        <p:cNvPr id="1" name=""/>
        <p:cNvGrpSpPr/>
        <p:nvPr/>
      </p:nvGrpSpPr>
      <p:grpSpPr>
        <a:xfrm>
          <a:off x="0" y="0"/>
          <a:ext cx="0" cy="0"/>
          <a:chOff x="0" y="0"/>
          <a:chExt cx="0" cy="0"/>
        </a:xfrm>
      </p:grpSpPr>
      <p:sp>
        <p:nvSpPr>
          <p:cNvPr id="43" name="Shape 4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pic>
        <p:nvPicPr>
          <p:cNvPr id="2" name="image1.png"/>
          <p:cNvPicPr>
            <a:picLocks noChangeAspect="1"/>
          </p:cNvPicPr>
          <p:nvPr/>
        </p:nvPicPr>
        <p:blipFill>
          <a:blip r:embed="rId2">
            <a:extLst/>
          </a:blip>
          <a:srcRect l="0" t="0" r="10526" b="0"/>
          <a:stretch>
            <a:fillRect/>
          </a:stretch>
        </p:blipFill>
        <p:spPr>
          <a:xfrm>
            <a:off x="-1" y="3276600"/>
            <a:ext cx="1447802" cy="3581400"/>
          </a:xfrm>
          <a:prstGeom prst="rect">
            <a:avLst/>
          </a:prstGeom>
          <a:ln w="12700">
            <a:miter lim="400000"/>
          </a:ln>
        </p:spPr>
      </p:pic>
      <p:sp>
        <p:nvSpPr>
          <p:cNvPr id="3" name="Shape 3"/>
          <p:cNvSpPr/>
          <p:nvPr/>
        </p:nvSpPr>
        <p:spPr>
          <a:xfrm>
            <a:off x="0" y="0"/>
            <a:ext cx="9144000" cy="3276600"/>
          </a:xfrm>
          <a:prstGeom prst="rect">
            <a:avLst/>
          </a:prstGeom>
          <a:solidFill>
            <a:srgbClr val="6585B9"/>
          </a:solidFill>
          <a:ln w="25400">
            <a:solidFill>
              <a:srgbClr val="6585B9"/>
            </a:solidFill>
          </a:ln>
        </p:spPr>
        <p:txBody>
          <a:bodyPr lIns="45719" rIns="45719" anchor="ctr"/>
          <a:lstStyle/>
          <a:p>
            <a:pPr algn="ctr">
              <a:defRPr>
                <a:solidFill>
                  <a:srgbClr val="FFFFE1"/>
                </a:solidFill>
              </a:defRPr>
            </a:pPr>
          </a:p>
        </p:txBody>
      </p:sp>
      <p:sp>
        <p:nvSpPr>
          <p:cNvPr id="4" name="Shape 4"/>
          <p:cNvSpPr/>
          <p:nvPr/>
        </p:nvSpPr>
        <p:spPr>
          <a:xfrm>
            <a:off x="1447800" y="6477000"/>
            <a:ext cx="7696200" cy="36668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000">
                <a:latin typeface="+mn-lt"/>
                <a:ea typeface="+mn-ea"/>
                <a:cs typeface="+mn-cs"/>
                <a:sym typeface="Arial"/>
              </a:defRPr>
            </a:lvl1pPr>
          </a:lstStyle>
          <a:p>
            <a:pPr/>
            <a:r>
              <a:t>© 2018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5" name="Shape 5"/>
          <p:cNvSpPr/>
          <p:nvPr/>
        </p:nvSpPr>
        <p:spPr>
          <a:xfrm>
            <a:off x="0" y="609600"/>
            <a:ext cx="9144000" cy="126366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sz="4000">
                <a:solidFill>
                  <a:srgbClr val="FFFFE1"/>
                </a:solidFill>
              </a:defRPr>
            </a:pPr>
            <a:r>
              <a:t>International Financial Management </a:t>
            </a:r>
            <a:endParaRPr>
              <a:latin typeface="+mn-lt"/>
              <a:ea typeface="+mn-ea"/>
              <a:cs typeface="+mn-cs"/>
              <a:sym typeface="Arial"/>
            </a:endParaRPr>
          </a:p>
          <a:p>
            <a:pPr algn="ctr">
              <a:defRPr sz="4000">
                <a:solidFill>
                  <a:srgbClr val="FFFFE1"/>
                </a:solidFill>
              </a:defRPr>
            </a:pPr>
            <a:r>
              <a:t>13</a:t>
            </a:r>
            <a:r>
              <a:rPr baseline="30000"/>
              <a:t>th</a:t>
            </a:r>
            <a:r>
              <a:t> Edition</a:t>
            </a:r>
          </a:p>
        </p:txBody>
      </p:sp>
      <p:grpSp>
        <p:nvGrpSpPr>
          <p:cNvPr id="8" name="Group 8"/>
          <p:cNvGrpSpPr/>
          <p:nvPr/>
        </p:nvGrpSpPr>
        <p:grpSpPr>
          <a:xfrm>
            <a:off x="3581400" y="2259013"/>
            <a:ext cx="5562600" cy="484188"/>
            <a:chOff x="0" y="0"/>
            <a:chExt cx="5562600" cy="484187"/>
          </a:xfrm>
        </p:grpSpPr>
        <p:pic>
          <p:nvPicPr>
            <p:cNvPr id="6" name="image2.png" descr="by Jeff Madura&#10;"/>
            <p:cNvPicPr>
              <a:picLocks noChangeAspect="1"/>
            </p:cNvPicPr>
            <p:nvPr/>
          </p:nvPicPr>
          <p:blipFill>
            <a:blip r:embed="rId3">
              <a:extLst/>
            </a:blip>
            <a:stretch>
              <a:fillRect/>
            </a:stretch>
          </p:blipFill>
          <p:spPr>
            <a:xfrm>
              <a:off x="0" y="0"/>
              <a:ext cx="5562600" cy="484188"/>
            </a:xfrm>
            <a:prstGeom prst="rect">
              <a:avLst/>
            </a:prstGeom>
            <a:ln w="12700" cap="flat">
              <a:noFill/>
              <a:miter lim="400000"/>
            </a:ln>
            <a:effectLst/>
          </p:spPr>
        </p:pic>
        <p:sp>
          <p:nvSpPr>
            <p:cNvPr id="7" name="Shape 7"/>
            <p:cNvSpPr/>
            <p:nvPr/>
          </p:nvSpPr>
          <p:spPr>
            <a:xfrm>
              <a:off x="84137" y="0"/>
              <a:ext cx="2255154" cy="4370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defRPr b="1" sz="2400">
                  <a:solidFill>
                    <a:srgbClr val="FFFFE1"/>
                  </a:solidFill>
                  <a:latin typeface="+mn-lt"/>
                  <a:ea typeface="+mn-ea"/>
                  <a:cs typeface="+mn-cs"/>
                  <a:sym typeface="Arial"/>
                </a:defRPr>
              </a:lvl1pPr>
            </a:lstStyle>
            <a:p>
              <a:pPr/>
              <a:r>
                <a:t>by Jeff Madura</a:t>
              </a:r>
            </a:p>
          </p:txBody>
        </p:sp>
      </p:grpSp>
      <p:sp>
        <p:nvSpPr>
          <p:cNvPr id="9" name="Shape 9"/>
          <p:cNvSpPr/>
          <p:nvPr>
            <p:ph type="title"/>
          </p:nvPr>
        </p:nvSpPr>
        <p:spPr>
          <a:xfrm>
            <a:off x="457200" y="92074"/>
            <a:ext cx="8229600" cy="1508127"/>
          </a:xfrm>
          <a:prstGeom prst="rect">
            <a:avLst/>
          </a:prstGeom>
          <a:ln w="12700">
            <a:miter lim="400000"/>
          </a:ln>
        </p:spPr>
        <p:txBody>
          <a:bodyPr lIns="45719" rIns="45719" anchor="ctr"/>
          <a:lstStyle/>
          <a:p>
            <a:pPr/>
          </a:p>
        </p:txBody>
      </p:sp>
      <p:sp>
        <p:nvSpPr>
          <p:cNvPr id="10" name="Shape 10"/>
          <p:cNvSpPr/>
          <p:nvPr>
            <p:ph type="body" idx="1"/>
          </p:nvPr>
        </p:nvSpPr>
        <p:spPr>
          <a:xfrm>
            <a:off x="457200" y="1600200"/>
            <a:ext cx="8229600" cy="5257800"/>
          </a:xfrm>
          <a:prstGeom prst="rect">
            <a:avLst/>
          </a:prstGeom>
          <a:ln w="12700">
            <a:miter lim="400000"/>
          </a:ln>
        </p:spPr>
        <p:txBody>
          <a:bodyPr lIns="45719" rIns="45719"/>
          <a:lstStyle/>
          <a:p>
            <a:pPr/>
          </a:p>
        </p:txBody>
      </p:sp>
      <p:sp>
        <p:nvSpPr>
          <p:cNvPr id="11" name="Shape 11"/>
          <p:cNvSpPr/>
          <p:nvPr>
            <p:ph type="sldNum" sz="quarter" idx="2"/>
          </p:nvPr>
        </p:nvSpPr>
        <p:spPr>
          <a:xfrm>
            <a:off x="4419600" y="6172200"/>
            <a:ext cx="2133600" cy="368301"/>
          </a:xfrm>
          <a:prstGeom prst="rect">
            <a:avLst/>
          </a:prstGeom>
          <a:ln w="12700">
            <a:miter lim="400000"/>
          </a:ln>
        </p:spPr>
        <p:txBody>
          <a:bodyPr wrap="none" lIns="45719" rIns="45719" anchor="ctr">
            <a:spAutoFit/>
          </a:bodyPr>
          <a:lstStyle>
            <a:lvl1pPr algn="r">
              <a:defRPr sz="1200">
                <a:latin typeface="+mn-lt"/>
                <a:ea typeface="+mn-ea"/>
                <a:cs typeface="+mn-cs"/>
                <a:sym typeface="Aria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Lst>
  <p:transition xmlns:p14="http://schemas.microsoft.com/office/powerpoint/2010/main" spd="med" advClick="1"/>
  <p:txStyles>
    <p:titleStyle>
      <a:lvl1pPr marL="0" marR="0" indent="0" algn="l" defTabSz="914400" rtl="0" latinLnBrk="0">
        <a:lnSpc>
          <a:spcPct val="100000"/>
        </a:lnSpc>
        <a:spcBef>
          <a:spcPts val="0"/>
        </a:spcBef>
        <a:spcAft>
          <a:spcPts val="0"/>
        </a:spcAft>
        <a:buClrTx/>
        <a:buSzTx/>
        <a:buFontTx/>
        <a:buNone/>
        <a:tabLst/>
        <a:defRPr b="1" baseline="0" cap="none" i="0" spc="0" strike="noStrike" sz="2200" u="none">
          <a:ln>
            <a:noFill/>
          </a:ln>
          <a:solidFill>
            <a:srgbClr val="660066"/>
          </a:solidFill>
          <a:uFillTx/>
          <a:latin typeface="+mn-lt"/>
          <a:ea typeface="+mn-ea"/>
          <a:cs typeface="+mn-cs"/>
          <a:sym typeface="Arial"/>
        </a:defRPr>
      </a:lvl1pPr>
      <a:lvl2pPr marL="0" marR="0" indent="0" algn="l" defTabSz="914400" rtl="0" latinLnBrk="0">
        <a:lnSpc>
          <a:spcPct val="100000"/>
        </a:lnSpc>
        <a:spcBef>
          <a:spcPts val="0"/>
        </a:spcBef>
        <a:spcAft>
          <a:spcPts val="0"/>
        </a:spcAft>
        <a:buClrTx/>
        <a:buSzTx/>
        <a:buFontTx/>
        <a:buNone/>
        <a:tabLst/>
        <a:defRPr b="1" baseline="0" cap="none" i="0" spc="0" strike="noStrike" sz="2200" u="none">
          <a:ln>
            <a:noFill/>
          </a:ln>
          <a:solidFill>
            <a:srgbClr val="660066"/>
          </a:solidFill>
          <a:uFillTx/>
          <a:latin typeface="+mn-lt"/>
          <a:ea typeface="+mn-ea"/>
          <a:cs typeface="+mn-cs"/>
          <a:sym typeface="Arial"/>
        </a:defRPr>
      </a:lvl2pPr>
      <a:lvl3pPr marL="0" marR="0" indent="0" algn="l" defTabSz="914400" rtl="0" latinLnBrk="0">
        <a:lnSpc>
          <a:spcPct val="100000"/>
        </a:lnSpc>
        <a:spcBef>
          <a:spcPts val="0"/>
        </a:spcBef>
        <a:spcAft>
          <a:spcPts val="0"/>
        </a:spcAft>
        <a:buClrTx/>
        <a:buSzTx/>
        <a:buFontTx/>
        <a:buNone/>
        <a:tabLst/>
        <a:defRPr b="1" baseline="0" cap="none" i="0" spc="0" strike="noStrike" sz="2200" u="none">
          <a:ln>
            <a:noFill/>
          </a:ln>
          <a:solidFill>
            <a:srgbClr val="660066"/>
          </a:solidFill>
          <a:uFillTx/>
          <a:latin typeface="+mn-lt"/>
          <a:ea typeface="+mn-ea"/>
          <a:cs typeface="+mn-cs"/>
          <a:sym typeface="Arial"/>
        </a:defRPr>
      </a:lvl3pPr>
      <a:lvl4pPr marL="0" marR="0" indent="0" algn="l" defTabSz="914400" rtl="0" latinLnBrk="0">
        <a:lnSpc>
          <a:spcPct val="100000"/>
        </a:lnSpc>
        <a:spcBef>
          <a:spcPts val="0"/>
        </a:spcBef>
        <a:spcAft>
          <a:spcPts val="0"/>
        </a:spcAft>
        <a:buClrTx/>
        <a:buSzTx/>
        <a:buFontTx/>
        <a:buNone/>
        <a:tabLst/>
        <a:defRPr b="1" baseline="0" cap="none" i="0" spc="0" strike="noStrike" sz="2200" u="none">
          <a:ln>
            <a:noFill/>
          </a:ln>
          <a:solidFill>
            <a:srgbClr val="660066"/>
          </a:solidFill>
          <a:uFillTx/>
          <a:latin typeface="+mn-lt"/>
          <a:ea typeface="+mn-ea"/>
          <a:cs typeface="+mn-cs"/>
          <a:sym typeface="Arial"/>
        </a:defRPr>
      </a:lvl4pPr>
      <a:lvl5pPr marL="0" marR="0" indent="0" algn="l" defTabSz="914400" rtl="0" latinLnBrk="0">
        <a:lnSpc>
          <a:spcPct val="100000"/>
        </a:lnSpc>
        <a:spcBef>
          <a:spcPts val="0"/>
        </a:spcBef>
        <a:spcAft>
          <a:spcPts val="0"/>
        </a:spcAft>
        <a:buClrTx/>
        <a:buSzTx/>
        <a:buFontTx/>
        <a:buNone/>
        <a:tabLst/>
        <a:defRPr b="1" baseline="0" cap="none" i="0" spc="0" strike="noStrike" sz="2200" u="none">
          <a:ln>
            <a:noFill/>
          </a:ln>
          <a:solidFill>
            <a:srgbClr val="660066"/>
          </a:solidFill>
          <a:uFillTx/>
          <a:latin typeface="+mn-lt"/>
          <a:ea typeface="+mn-ea"/>
          <a:cs typeface="+mn-cs"/>
          <a:sym typeface="Arial"/>
        </a:defRPr>
      </a:lvl5pPr>
      <a:lvl6pPr marL="0" marR="0" indent="457200" algn="l" defTabSz="914400" rtl="0" latinLnBrk="0">
        <a:lnSpc>
          <a:spcPct val="100000"/>
        </a:lnSpc>
        <a:spcBef>
          <a:spcPts val="0"/>
        </a:spcBef>
        <a:spcAft>
          <a:spcPts val="0"/>
        </a:spcAft>
        <a:buClrTx/>
        <a:buSzTx/>
        <a:buFontTx/>
        <a:buNone/>
        <a:tabLst/>
        <a:defRPr b="1" baseline="0" cap="none" i="0" spc="0" strike="noStrike" sz="2200" u="none">
          <a:ln>
            <a:noFill/>
          </a:ln>
          <a:solidFill>
            <a:srgbClr val="660066"/>
          </a:solidFill>
          <a:uFillTx/>
          <a:latin typeface="+mn-lt"/>
          <a:ea typeface="+mn-ea"/>
          <a:cs typeface="+mn-cs"/>
          <a:sym typeface="Arial"/>
        </a:defRPr>
      </a:lvl6pPr>
      <a:lvl7pPr marL="0" marR="0" indent="914400" algn="l" defTabSz="914400" rtl="0" latinLnBrk="0">
        <a:lnSpc>
          <a:spcPct val="100000"/>
        </a:lnSpc>
        <a:spcBef>
          <a:spcPts val="0"/>
        </a:spcBef>
        <a:spcAft>
          <a:spcPts val="0"/>
        </a:spcAft>
        <a:buClrTx/>
        <a:buSzTx/>
        <a:buFontTx/>
        <a:buNone/>
        <a:tabLst/>
        <a:defRPr b="1" baseline="0" cap="none" i="0" spc="0" strike="noStrike" sz="2200" u="none">
          <a:ln>
            <a:noFill/>
          </a:ln>
          <a:solidFill>
            <a:srgbClr val="660066"/>
          </a:solidFill>
          <a:uFillTx/>
          <a:latin typeface="+mn-lt"/>
          <a:ea typeface="+mn-ea"/>
          <a:cs typeface="+mn-cs"/>
          <a:sym typeface="Arial"/>
        </a:defRPr>
      </a:lvl7pPr>
      <a:lvl8pPr marL="0" marR="0" indent="1371600" algn="l" defTabSz="914400" rtl="0" latinLnBrk="0">
        <a:lnSpc>
          <a:spcPct val="100000"/>
        </a:lnSpc>
        <a:spcBef>
          <a:spcPts val="0"/>
        </a:spcBef>
        <a:spcAft>
          <a:spcPts val="0"/>
        </a:spcAft>
        <a:buClrTx/>
        <a:buSzTx/>
        <a:buFontTx/>
        <a:buNone/>
        <a:tabLst/>
        <a:defRPr b="1" baseline="0" cap="none" i="0" spc="0" strike="noStrike" sz="2200" u="none">
          <a:ln>
            <a:noFill/>
          </a:ln>
          <a:solidFill>
            <a:srgbClr val="660066"/>
          </a:solidFill>
          <a:uFillTx/>
          <a:latin typeface="+mn-lt"/>
          <a:ea typeface="+mn-ea"/>
          <a:cs typeface="+mn-cs"/>
          <a:sym typeface="Arial"/>
        </a:defRPr>
      </a:lvl8pPr>
      <a:lvl9pPr marL="0" marR="0" indent="1828800" algn="l" defTabSz="914400" rtl="0" latinLnBrk="0">
        <a:lnSpc>
          <a:spcPct val="100000"/>
        </a:lnSpc>
        <a:spcBef>
          <a:spcPts val="0"/>
        </a:spcBef>
        <a:spcAft>
          <a:spcPts val="0"/>
        </a:spcAft>
        <a:buClrTx/>
        <a:buSzTx/>
        <a:buFontTx/>
        <a:buNone/>
        <a:tabLst/>
        <a:defRPr b="1" baseline="0" cap="none" i="0" spc="0" strike="noStrike" sz="2200" u="none">
          <a:ln>
            <a:noFill/>
          </a:ln>
          <a:solidFill>
            <a:srgbClr val="660066"/>
          </a:solidFill>
          <a:uFillTx/>
          <a:latin typeface="+mn-lt"/>
          <a:ea typeface="+mn-ea"/>
          <a:cs typeface="+mn-cs"/>
          <a:sym typeface="Arial"/>
        </a:defRPr>
      </a:lvl9pPr>
    </p:titleStyle>
    <p:bodyStyle>
      <a:lvl1pPr marL="342900" marR="0" indent="-342900" algn="l" defTabSz="914400" rtl="0" latinLnBrk="0">
        <a:lnSpc>
          <a:spcPct val="100000"/>
        </a:lnSpc>
        <a:spcBef>
          <a:spcPts val="400"/>
        </a:spcBef>
        <a:spcAft>
          <a:spcPts val="0"/>
        </a:spcAft>
        <a:buClr>
          <a:srgbClr val="0D0D0D"/>
        </a:buClr>
        <a:buSzPct val="100000"/>
        <a:buFont typeface="Wingdings"/>
        <a:buChar char="■"/>
        <a:tabLst/>
        <a:defRPr b="0" baseline="0" cap="none" i="0" spc="0" strike="noStrike" sz="2000" u="none">
          <a:ln>
            <a:noFill/>
          </a:ln>
          <a:solidFill>
            <a:srgbClr val="336699"/>
          </a:solidFill>
          <a:uFillTx/>
          <a:latin typeface="Times New Roman"/>
          <a:ea typeface="Times New Roman"/>
          <a:cs typeface="Times New Roman"/>
          <a:sym typeface="Times New Roman"/>
        </a:defRPr>
      </a:lvl1pPr>
      <a:lvl2pPr marL="774700" marR="0" indent="-317500" algn="l" defTabSz="914400" rtl="0" latinLnBrk="0">
        <a:lnSpc>
          <a:spcPct val="100000"/>
        </a:lnSpc>
        <a:spcBef>
          <a:spcPts val="400"/>
        </a:spcBef>
        <a:spcAft>
          <a:spcPts val="0"/>
        </a:spcAft>
        <a:buClr>
          <a:srgbClr val="0D0D0D"/>
        </a:buClr>
        <a:buSzPct val="100000"/>
        <a:buFont typeface="Wingdings"/>
        <a:buChar char="■"/>
        <a:tabLst/>
        <a:defRPr b="0" baseline="0" cap="none" i="0" spc="0" strike="noStrike" sz="2000" u="none">
          <a:ln>
            <a:noFill/>
          </a:ln>
          <a:solidFill>
            <a:srgbClr val="336699"/>
          </a:solidFill>
          <a:uFillTx/>
          <a:latin typeface="Times New Roman"/>
          <a:ea typeface="Times New Roman"/>
          <a:cs typeface="Times New Roman"/>
          <a:sym typeface="Times New Roman"/>
        </a:defRPr>
      </a:lvl2pPr>
      <a:lvl3pPr marL="1200150" marR="0" indent="-285750" algn="l" defTabSz="914400" rtl="0" latinLnBrk="0">
        <a:lnSpc>
          <a:spcPct val="100000"/>
        </a:lnSpc>
        <a:spcBef>
          <a:spcPts val="400"/>
        </a:spcBef>
        <a:spcAft>
          <a:spcPts val="0"/>
        </a:spcAft>
        <a:buClr>
          <a:srgbClr val="0D0D0D"/>
        </a:buClr>
        <a:buSzPct val="100000"/>
        <a:buFont typeface="Wingdings"/>
        <a:buChar char="■"/>
        <a:tabLst/>
        <a:defRPr b="0" baseline="0" cap="none" i="0" spc="0" strike="noStrike" sz="2000" u="none">
          <a:ln>
            <a:noFill/>
          </a:ln>
          <a:solidFill>
            <a:srgbClr val="336699"/>
          </a:solidFill>
          <a:uFillTx/>
          <a:latin typeface="Times New Roman"/>
          <a:ea typeface="Times New Roman"/>
          <a:cs typeface="Times New Roman"/>
          <a:sym typeface="Times New Roman"/>
        </a:defRPr>
      </a:lvl3pPr>
      <a:lvl4pPr marL="1698171" marR="0" indent="-326571" algn="l" defTabSz="914400" rtl="0" latinLnBrk="0">
        <a:lnSpc>
          <a:spcPct val="100000"/>
        </a:lnSpc>
        <a:spcBef>
          <a:spcPts val="400"/>
        </a:spcBef>
        <a:spcAft>
          <a:spcPts val="0"/>
        </a:spcAft>
        <a:buClr>
          <a:srgbClr val="0D0D0D"/>
        </a:buClr>
        <a:buSzPct val="100000"/>
        <a:buFont typeface="Wingdings"/>
        <a:buChar char="▪"/>
        <a:tabLst/>
        <a:defRPr b="0" baseline="0" cap="none" i="0" spc="0" strike="noStrike" sz="2000" u="none">
          <a:ln>
            <a:noFill/>
          </a:ln>
          <a:solidFill>
            <a:srgbClr val="336699"/>
          </a:solidFill>
          <a:uFillTx/>
          <a:latin typeface="Times New Roman"/>
          <a:ea typeface="Times New Roman"/>
          <a:cs typeface="Times New Roman"/>
          <a:sym typeface="Times New Roman"/>
        </a:defRPr>
      </a:lvl4pPr>
      <a:lvl5pPr marL="2155371" marR="0" indent="-326571" algn="l" defTabSz="914400" rtl="0" latinLnBrk="0">
        <a:lnSpc>
          <a:spcPct val="100000"/>
        </a:lnSpc>
        <a:spcBef>
          <a:spcPts val="400"/>
        </a:spcBef>
        <a:spcAft>
          <a:spcPts val="0"/>
        </a:spcAft>
        <a:buClr>
          <a:srgbClr val="0D0D0D"/>
        </a:buClr>
        <a:buSzPct val="100000"/>
        <a:buFont typeface="Wingdings"/>
        <a:buChar char="▪"/>
        <a:tabLst/>
        <a:defRPr b="0" baseline="0" cap="none" i="0" spc="0" strike="noStrike" sz="2000" u="none">
          <a:ln>
            <a:noFill/>
          </a:ln>
          <a:solidFill>
            <a:srgbClr val="336699"/>
          </a:solidFill>
          <a:uFillTx/>
          <a:latin typeface="Times New Roman"/>
          <a:ea typeface="Times New Roman"/>
          <a:cs typeface="Times New Roman"/>
          <a:sym typeface="Times New Roman"/>
        </a:defRPr>
      </a:lvl5pPr>
      <a:lvl6pPr marL="2514600" marR="0" indent="-228600" algn="l" defTabSz="914400" rtl="0" latinLnBrk="0">
        <a:lnSpc>
          <a:spcPct val="100000"/>
        </a:lnSpc>
        <a:spcBef>
          <a:spcPts val="400"/>
        </a:spcBef>
        <a:spcAft>
          <a:spcPts val="0"/>
        </a:spcAft>
        <a:buClr>
          <a:srgbClr val="0D0D0D"/>
        </a:buClr>
        <a:buSzPct val="100000"/>
        <a:buFont typeface="Wingdings"/>
        <a:buChar char="▪"/>
        <a:tabLst/>
        <a:defRPr b="0" baseline="0" cap="none" i="0" spc="0" strike="noStrike" sz="2000" u="none">
          <a:ln>
            <a:noFill/>
          </a:ln>
          <a:solidFill>
            <a:srgbClr val="336699"/>
          </a:solidFill>
          <a:uFillTx/>
          <a:latin typeface="Times New Roman"/>
          <a:ea typeface="Times New Roman"/>
          <a:cs typeface="Times New Roman"/>
          <a:sym typeface="Times New Roman"/>
        </a:defRPr>
      </a:lvl6pPr>
      <a:lvl7pPr marL="2971800" marR="0" indent="-228600" algn="l" defTabSz="914400" rtl="0" latinLnBrk="0">
        <a:lnSpc>
          <a:spcPct val="100000"/>
        </a:lnSpc>
        <a:spcBef>
          <a:spcPts val="400"/>
        </a:spcBef>
        <a:spcAft>
          <a:spcPts val="0"/>
        </a:spcAft>
        <a:buClr>
          <a:srgbClr val="0D0D0D"/>
        </a:buClr>
        <a:buSzPct val="100000"/>
        <a:buFont typeface="Wingdings"/>
        <a:buChar char="▪"/>
        <a:tabLst/>
        <a:defRPr b="0" baseline="0" cap="none" i="0" spc="0" strike="noStrike" sz="2000" u="none">
          <a:ln>
            <a:noFill/>
          </a:ln>
          <a:solidFill>
            <a:srgbClr val="336699"/>
          </a:solidFill>
          <a:uFillTx/>
          <a:latin typeface="Times New Roman"/>
          <a:ea typeface="Times New Roman"/>
          <a:cs typeface="Times New Roman"/>
          <a:sym typeface="Times New Roman"/>
        </a:defRPr>
      </a:lvl7pPr>
      <a:lvl8pPr marL="3429000" marR="0" indent="-228600" algn="l" defTabSz="914400" rtl="0" latinLnBrk="0">
        <a:lnSpc>
          <a:spcPct val="100000"/>
        </a:lnSpc>
        <a:spcBef>
          <a:spcPts val="400"/>
        </a:spcBef>
        <a:spcAft>
          <a:spcPts val="0"/>
        </a:spcAft>
        <a:buClr>
          <a:srgbClr val="0D0D0D"/>
        </a:buClr>
        <a:buSzPct val="100000"/>
        <a:buFont typeface="Wingdings"/>
        <a:buChar char="▪"/>
        <a:tabLst/>
        <a:defRPr b="0" baseline="0" cap="none" i="0" spc="0" strike="noStrike" sz="2000" u="none">
          <a:ln>
            <a:noFill/>
          </a:ln>
          <a:solidFill>
            <a:srgbClr val="336699"/>
          </a:solidFill>
          <a:uFillTx/>
          <a:latin typeface="Times New Roman"/>
          <a:ea typeface="Times New Roman"/>
          <a:cs typeface="Times New Roman"/>
          <a:sym typeface="Times New Roman"/>
        </a:defRPr>
      </a:lvl8pPr>
      <a:lvl9pPr marL="3886200" marR="0" indent="-228600" algn="l" defTabSz="914400" rtl="0" latinLnBrk="0">
        <a:lnSpc>
          <a:spcPct val="100000"/>
        </a:lnSpc>
        <a:spcBef>
          <a:spcPts val="400"/>
        </a:spcBef>
        <a:spcAft>
          <a:spcPts val="0"/>
        </a:spcAft>
        <a:buClr>
          <a:srgbClr val="0D0D0D"/>
        </a:buClr>
        <a:buSzPct val="100000"/>
        <a:buFont typeface="Wingdings"/>
        <a:buChar char="▪"/>
        <a:tabLst/>
        <a:defRPr b="0" baseline="0" cap="none" i="0" spc="0" strike="noStrike" sz="2000" u="none">
          <a:ln>
            <a:noFill/>
          </a:ln>
          <a:solidFill>
            <a:srgbClr val="336699"/>
          </a:solidFill>
          <a:uFillTx/>
          <a:latin typeface="Times New Roman"/>
          <a:ea typeface="Times New Roman"/>
          <a:cs typeface="Times New Roman"/>
          <a:sym typeface="Times New Roman"/>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rial"/>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rial"/>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rial"/>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rial"/>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Arial"/>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2" name="Shape 52"/>
          <p:cNvSpPr/>
          <p:nvPr>
            <p:ph type="sldNum" sz="quarter" idx="2"/>
          </p:nvPr>
        </p:nvSpPr>
        <p:spPr>
          <a:xfrm>
            <a:off x="0" y="6400800"/>
            <a:ext cx="231277" cy="350662"/>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3" name="Shape 53"/>
          <p:cNvSpPr/>
          <p:nvPr>
            <p:ph type="ctrTitle"/>
          </p:nvPr>
        </p:nvSpPr>
        <p:spPr>
          <a:xfrm>
            <a:off x="342900" y="533400"/>
            <a:ext cx="8801100" cy="609600"/>
          </a:xfrm>
          <a:prstGeom prst="rect">
            <a:avLst/>
          </a:prstGeom>
          <a:solidFill>
            <a:srgbClr val="740000"/>
          </a:solidFill>
        </p:spPr>
        <p:txBody>
          <a:bodyPr anchor="ctr"/>
          <a:lstStyle/>
          <a:p>
            <a:pPr/>
            <a:r>
              <a:t>15</a:t>
            </a:r>
          </a:p>
        </p:txBody>
      </p:sp>
      <p:sp>
        <p:nvSpPr>
          <p:cNvPr id="54" name="Shape 54"/>
          <p:cNvSpPr/>
          <p:nvPr>
            <p:ph type="subTitle" sz="quarter" idx="1"/>
          </p:nvPr>
        </p:nvSpPr>
        <p:spPr>
          <a:xfrm>
            <a:off x="990600" y="533400"/>
            <a:ext cx="8153400" cy="609600"/>
          </a:xfrm>
          <a:prstGeom prst="rect">
            <a:avLst/>
          </a:prstGeom>
        </p:spPr>
        <p:txBody>
          <a:bodyPr/>
          <a:lstStyle>
            <a:lvl1pPr>
              <a:spcBef>
                <a:spcPts val="0"/>
              </a:spcBef>
              <a:defRPr sz="3200"/>
            </a:lvl1pPr>
          </a:lstStyle>
          <a:p>
            <a:pPr/>
            <a:r>
              <a:t>International Corporate Governance and Control</a:t>
            </a:r>
          </a:p>
        </p:txBody>
      </p:sp>
      <p:sp>
        <p:nvSpPr>
          <p:cNvPr id="55" name="Shape 55"/>
          <p:cNvSpPr/>
          <p:nvPr/>
        </p:nvSpPr>
        <p:spPr>
          <a:xfrm>
            <a:off x="914399" y="2286000"/>
            <a:ext cx="7888290" cy="3551069"/>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marL="342900" indent="-342900">
              <a:lnSpc>
                <a:spcPct val="80000"/>
              </a:lnSpc>
              <a:spcBef>
                <a:spcPts val="1800"/>
              </a:spcBef>
              <a:buClr>
                <a:srgbClr val="0D0D0D"/>
              </a:buClr>
              <a:buSzPct val="100000"/>
              <a:buFont typeface="Wingdings"/>
              <a:buChar char="▪"/>
              <a:defRPr sz="2400">
                <a:solidFill>
                  <a:srgbClr val="0D0D0D"/>
                </a:solidFill>
              </a:defRPr>
            </a:pPr>
            <a:r>
              <a:t>Describe the common forms of corporate governance by MNCs.</a:t>
            </a:r>
            <a:endParaRPr>
              <a:solidFill>
                <a:srgbClr val="660066"/>
              </a:solidFill>
            </a:endParaRPr>
          </a:p>
          <a:p>
            <a:pPr marL="342900" indent="-342900">
              <a:lnSpc>
                <a:spcPct val="80000"/>
              </a:lnSpc>
              <a:spcBef>
                <a:spcPts val="1800"/>
              </a:spcBef>
              <a:buClr>
                <a:srgbClr val="0D0D0D"/>
              </a:buClr>
              <a:buSzPct val="100000"/>
              <a:buFont typeface="Wingdings"/>
              <a:buChar char="▪"/>
              <a:defRPr sz="2400">
                <a:solidFill>
                  <a:srgbClr val="0D0D0D"/>
                </a:solidFill>
              </a:defRPr>
            </a:pPr>
            <a:r>
              <a:t>Explain how MNC’s use corporate control as a form of governance.</a:t>
            </a:r>
            <a:endParaRPr>
              <a:solidFill>
                <a:srgbClr val="660066"/>
              </a:solidFill>
            </a:endParaRPr>
          </a:p>
          <a:p>
            <a:pPr marL="342900" indent="-342900">
              <a:lnSpc>
                <a:spcPct val="80000"/>
              </a:lnSpc>
              <a:spcBef>
                <a:spcPts val="1800"/>
              </a:spcBef>
              <a:buClr>
                <a:srgbClr val="0D0D0D"/>
              </a:buClr>
              <a:buSzPct val="100000"/>
              <a:buFont typeface="Wingdings"/>
              <a:buChar char="▪"/>
              <a:defRPr sz="2400">
                <a:solidFill>
                  <a:srgbClr val="0D0D0D"/>
                </a:solidFill>
              </a:defRPr>
            </a:pPr>
            <a:r>
              <a:t>Identify the factors that are considered when valuing a foreign target.</a:t>
            </a:r>
            <a:endParaRPr>
              <a:solidFill>
                <a:srgbClr val="660066"/>
              </a:solidFill>
            </a:endParaRPr>
          </a:p>
          <a:p>
            <a:pPr marL="342900" indent="-342900">
              <a:lnSpc>
                <a:spcPct val="80000"/>
              </a:lnSpc>
              <a:spcBef>
                <a:spcPts val="1800"/>
              </a:spcBef>
              <a:buClr>
                <a:srgbClr val="0D0D0D"/>
              </a:buClr>
              <a:buSzPct val="100000"/>
              <a:buFont typeface="Wingdings"/>
              <a:buChar char="▪"/>
              <a:defRPr sz="2400">
                <a:solidFill>
                  <a:srgbClr val="0D0D0D"/>
                </a:solidFill>
              </a:defRPr>
            </a:pPr>
            <a:r>
              <a:t>Describe the process of valuing a foreign target.</a:t>
            </a:r>
            <a:endParaRPr>
              <a:solidFill>
                <a:srgbClr val="660066"/>
              </a:solidFill>
            </a:endParaRPr>
          </a:p>
          <a:p>
            <a:pPr marL="342900" indent="-342900">
              <a:lnSpc>
                <a:spcPct val="80000"/>
              </a:lnSpc>
              <a:spcBef>
                <a:spcPts val="1800"/>
              </a:spcBef>
              <a:buClr>
                <a:srgbClr val="0D0D0D"/>
              </a:buClr>
              <a:buSzPct val="100000"/>
              <a:buFont typeface="Wingdings"/>
              <a:buChar char="▪"/>
              <a:defRPr sz="2400">
                <a:solidFill>
                  <a:srgbClr val="0D0D0D"/>
                </a:solidFill>
              </a:defRPr>
            </a:pPr>
            <a:r>
              <a:t>Explain why valuations of a target firm vary among MNCs that consider corporate control strategies.</a:t>
            </a:r>
          </a:p>
        </p:txBody>
      </p:sp>
      <p:sp>
        <p:nvSpPr>
          <p:cNvPr id="56" name="Shape 56"/>
          <p:cNvSpPr/>
          <p:nvPr/>
        </p:nvSpPr>
        <p:spPr>
          <a:xfrm>
            <a:off x="0" y="6400800"/>
            <a:ext cx="685800" cy="35066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latin typeface="+mn-lt"/>
                <a:ea typeface="+mn-ea"/>
                <a:cs typeface="+mn-cs"/>
                <a:sym typeface="Arial"/>
              </a:defRPr>
            </a:lvl1pPr>
          </a:lstStyle>
          <a:p>
            <a:pPr/>
            <a:r>
              <a:t>1</a:t>
            </a:r>
          </a:p>
        </p:txBody>
      </p:sp>
      <p:sp>
        <p:nvSpPr>
          <p:cNvPr id="57" name="Shape 57"/>
          <p:cNvSpPr/>
          <p:nvPr/>
        </p:nvSpPr>
        <p:spPr>
          <a:xfrm>
            <a:off x="1066800" y="1389504"/>
            <a:ext cx="7391400" cy="421392"/>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marL="342900" indent="-342900">
              <a:lnSpc>
                <a:spcPct val="80000"/>
              </a:lnSpc>
              <a:spcBef>
                <a:spcPts val="500"/>
              </a:spcBef>
              <a:defRPr b="1" sz="2400">
                <a:solidFill>
                  <a:srgbClr val="FFFFE1"/>
                </a:solidFill>
              </a:defRPr>
            </a:lvl1pPr>
          </a:lstStyle>
          <a:p>
            <a:pPr/>
            <a:r>
              <a:t>Chapter Objectives</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9" name="Shape 59"/>
          <p:cNvSpPr/>
          <p:nvPr>
            <p:ph type="sldNum" sz="quarter" idx="2"/>
          </p:nvPr>
        </p:nvSpPr>
        <p:spPr>
          <a:xfrm>
            <a:off x="0" y="6400800"/>
            <a:ext cx="231277" cy="350662"/>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0" name="Shape 60"/>
          <p:cNvSpPr/>
          <p:nvPr>
            <p:ph type="ctrTitle"/>
          </p:nvPr>
        </p:nvSpPr>
        <p:spPr>
          <a:xfrm>
            <a:off x="342900" y="533400"/>
            <a:ext cx="8801100" cy="609600"/>
          </a:xfrm>
          <a:prstGeom prst="rect">
            <a:avLst/>
          </a:prstGeom>
          <a:solidFill>
            <a:srgbClr val="740000"/>
          </a:solidFill>
        </p:spPr>
        <p:txBody>
          <a:bodyPr anchor="ctr"/>
          <a:lstStyle/>
          <a:p>
            <a:pPr/>
            <a:r>
              <a:t>15</a:t>
            </a:r>
          </a:p>
        </p:txBody>
      </p:sp>
      <p:sp>
        <p:nvSpPr>
          <p:cNvPr id="61" name="Shape 61"/>
          <p:cNvSpPr/>
          <p:nvPr>
            <p:ph type="subTitle" sz="quarter" idx="1"/>
          </p:nvPr>
        </p:nvSpPr>
        <p:spPr>
          <a:xfrm>
            <a:off x="990600" y="533400"/>
            <a:ext cx="8153400" cy="609600"/>
          </a:xfrm>
          <a:prstGeom prst="rect">
            <a:avLst/>
          </a:prstGeom>
        </p:spPr>
        <p:txBody>
          <a:bodyPr/>
          <a:lstStyle>
            <a:lvl1pPr>
              <a:spcBef>
                <a:spcPts val="0"/>
              </a:spcBef>
              <a:defRPr sz="3200"/>
            </a:lvl1pPr>
          </a:lstStyle>
          <a:p>
            <a:pPr/>
            <a:r>
              <a:t>International Corporate Governance and Control</a:t>
            </a:r>
          </a:p>
        </p:txBody>
      </p:sp>
      <p:sp>
        <p:nvSpPr>
          <p:cNvPr id="62" name="Shape 62"/>
          <p:cNvSpPr/>
          <p:nvPr/>
        </p:nvSpPr>
        <p:spPr>
          <a:xfrm>
            <a:off x="914399" y="2286000"/>
            <a:ext cx="7888290" cy="148072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marL="342900" indent="-342900">
              <a:lnSpc>
                <a:spcPct val="80000"/>
              </a:lnSpc>
              <a:spcBef>
                <a:spcPts val="1800"/>
              </a:spcBef>
              <a:buClr>
                <a:srgbClr val="0D0D0D"/>
              </a:buClr>
              <a:buSzPct val="100000"/>
              <a:buFont typeface="Wingdings"/>
              <a:buChar char="▪"/>
              <a:defRPr sz="2400">
                <a:solidFill>
                  <a:srgbClr val="0D0D0D"/>
                </a:solidFill>
              </a:defRPr>
            </a:pPr>
            <a:r>
              <a:t>Identify other types of international corporate control decisions.</a:t>
            </a:r>
            <a:endParaRPr>
              <a:solidFill>
                <a:srgbClr val="660066"/>
              </a:solidFill>
            </a:endParaRPr>
          </a:p>
          <a:p>
            <a:pPr marL="342900" indent="-342900">
              <a:lnSpc>
                <a:spcPct val="80000"/>
              </a:lnSpc>
              <a:spcBef>
                <a:spcPts val="1800"/>
              </a:spcBef>
              <a:buClr>
                <a:srgbClr val="0D0D0D"/>
              </a:buClr>
              <a:buSzPct val="100000"/>
              <a:buFont typeface="Wingdings"/>
              <a:buChar char="▪"/>
              <a:defRPr sz="2400">
                <a:solidFill>
                  <a:srgbClr val="0D0D0D"/>
                </a:solidFill>
              </a:defRPr>
            </a:pPr>
            <a:r>
              <a:t>Explain how some corporate control decisions can be evaluated in a real time options framework.</a:t>
            </a:r>
          </a:p>
        </p:txBody>
      </p:sp>
      <p:sp>
        <p:nvSpPr>
          <p:cNvPr id="63" name="Shape 63"/>
          <p:cNvSpPr/>
          <p:nvPr/>
        </p:nvSpPr>
        <p:spPr>
          <a:xfrm>
            <a:off x="0" y="6400800"/>
            <a:ext cx="685800" cy="35066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latin typeface="+mn-lt"/>
                <a:ea typeface="+mn-ea"/>
                <a:cs typeface="+mn-cs"/>
                <a:sym typeface="Arial"/>
              </a:defRPr>
            </a:lvl1pPr>
          </a:lstStyle>
          <a:p>
            <a:pPr/>
            <a:r>
              <a:t>2</a:t>
            </a:r>
          </a:p>
        </p:txBody>
      </p:sp>
      <p:sp>
        <p:nvSpPr>
          <p:cNvPr id="64" name="Shape 64"/>
          <p:cNvSpPr/>
          <p:nvPr/>
        </p:nvSpPr>
        <p:spPr>
          <a:xfrm>
            <a:off x="1066800" y="1389504"/>
            <a:ext cx="7391400" cy="421392"/>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marL="342900" indent="-342900">
              <a:lnSpc>
                <a:spcPct val="80000"/>
              </a:lnSpc>
              <a:spcBef>
                <a:spcPts val="500"/>
              </a:spcBef>
              <a:defRPr b="1" sz="2400">
                <a:solidFill>
                  <a:srgbClr val="FFFFE1"/>
                </a:solidFill>
              </a:defRPr>
            </a:lvl1pPr>
          </a:lstStyle>
          <a:p>
            <a:pPr/>
            <a:r>
              <a:t>Chapter Objectives (Contd.)</a:t>
            </a:r>
          </a:p>
        </p:txBody>
      </p:sp>
    </p:spTree>
  </p:cSld>
  <p:clrMapOvr>
    <a:masterClrMapping/>
  </p:clrMapOvr>
  <p:transition xmlns:p14="http://schemas.microsoft.com/office/powerpoint/2010/main" spd="med" advClick="1" p14:dur="1000"/>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6" name="Shape 66"/>
          <p:cNvSpPr/>
          <p:nvPr>
            <p:ph type="sldNum" sz="quarter" idx="2"/>
          </p:nvPr>
        </p:nvSpPr>
        <p:spPr>
          <a:xfrm>
            <a:off x="0" y="6400800"/>
            <a:ext cx="231277" cy="350662"/>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7" name="Shape 67"/>
          <p:cNvSpPr/>
          <p:nvPr>
            <p:ph type="title"/>
          </p:nvPr>
        </p:nvSpPr>
        <p:spPr>
          <a:xfrm>
            <a:off x="685800" y="0"/>
            <a:ext cx="7772400" cy="838200"/>
          </a:xfrm>
          <a:prstGeom prst="rect">
            <a:avLst/>
          </a:prstGeom>
        </p:spPr>
        <p:txBody>
          <a:bodyPr anchor="ctr"/>
          <a:lstStyle>
            <a:lvl1pPr>
              <a:defRPr sz="2800">
                <a:solidFill>
                  <a:srgbClr val="FFFFE1"/>
                </a:solidFill>
              </a:defRPr>
            </a:lvl1pPr>
          </a:lstStyle>
          <a:p>
            <a:pPr/>
            <a:r>
              <a:t>International Corporate Governance (1 of 3)</a:t>
            </a:r>
          </a:p>
        </p:txBody>
      </p:sp>
      <p:sp>
        <p:nvSpPr>
          <p:cNvPr id="68" name="Shape 68"/>
          <p:cNvSpPr/>
          <p:nvPr>
            <p:ph type="body" idx="1"/>
          </p:nvPr>
        </p:nvSpPr>
        <p:spPr>
          <a:xfrm>
            <a:off x="685800" y="1143000"/>
            <a:ext cx="8229600" cy="5105400"/>
          </a:xfrm>
          <a:prstGeom prst="rect">
            <a:avLst/>
          </a:prstGeom>
        </p:spPr>
        <p:txBody>
          <a:bodyPr/>
          <a:lstStyle/>
          <a:p>
            <a:pPr marL="0" indent="0">
              <a:spcBef>
                <a:spcPts val="1200"/>
              </a:spcBef>
              <a:buSzTx/>
              <a:buNone/>
              <a:defRPr b="1" sz="2600"/>
            </a:pPr>
            <a:r>
              <a:t>Governance by Board Members — </a:t>
            </a:r>
            <a:r>
              <a:rPr b="0"/>
              <a:t>The Board of Directors is responsible for appointing high-level managers of the firm including the CEO. </a:t>
            </a:r>
          </a:p>
          <a:p>
            <a:pPr marL="0" indent="0">
              <a:spcBef>
                <a:spcPts val="1200"/>
              </a:spcBef>
              <a:buSzTx/>
              <a:buNone/>
              <a:defRPr sz="2600"/>
            </a:pPr>
            <a:r>
              <a:t> The board is supposed to make sure that key management decisions are in the </a:t>
            </a:r>
            <a:r>
              <a:rPr b="1"/>
              <a:t>best interest of shareholders</a:t>
            </a:r>
            <a:r>
              <a:t>. </a:t>
            </a:r>
          </a:p>
          <a:p>
            <a:pPr marL="0" indent="0">
              <a:spcBef>
                <a:spcPts val="1200"/>
              </a:spcBef>
              <a:buSzTx/>
              <a:buNone/>
              <a:defRPr sz="2600"/>
            </a:pPr>
            <a:r>
              <a:t>However, boards are not always effective at governance.</a:t>
            </a:r>
          </a:p>
          <a:p>
            <a:pPr>
              <a:spcBef>
                <a:spcPts val="1200"/>
              </a:spcBef>
              <a:buChar char="▪"/>
              <a:defRPr sz="2400"/>
            </a:pPr>
            <a:r>
              <a:t>Some allow the firm’s CEO to serve as the chair of the board.</a:t>
            </a:r>
          </a:p>
          <a:p>
            <a:pPr>
              <a:spcBef>
                <a:spcPts val="1200"/>
              </a:spcBef>
              <a:buChar char="▪"/>
              <a:defRPr sz="2400"/>
            </a:pPr>
            <a:r>
              <a:t>Boards typically contain insiders (managers working for the firm) who might prefer policies that favor management.</a:t>
            </a:r>
          </a:p>
          <a:p>
            <a:pPr>
              <a:spcBef>
                <a:spcPts val="1200"/>
              </a:spcBef>
              <a:buChar char="▪"/>
              <a:defRPr sz="2400"/>
            </a:pPr>
            <a:r>
              <a:t>Board members who are employees of a foreign subsidiary may maximize the benefits to the subsidiary.</a:t>
            </a:r>
          </a:p>
        </p:txBody>
      </p:sp>
    </p:spTree>
  </p:cSld>
  <p:clrMapOvr>
    <a:masterClrMapping/>
  </p:clrMapOvr>
  <p:transition xmlns:p14="http://schemas.microsoft.com/office/powerpoint/2010/main" spd="med" advClick="1" p14:dur="1000"/>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0" name="Shape 70"/>
          <p:cNvSpPr/>
          <p:nvPr>
            <p:ph type="sldNum" sz="quarter" idx="2"/>
          </p:nvPr>
        </p:nvSpPr>
        <p:spPr>
          <a:xfrm>
            <a:off x="0" y="6400800"/>
            <a:ext cx="231277" cy="350662"/>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71" name="Shape 71"/>
          <p:cNvSpPr/>
          <p:nvPr>
            <p:ph type="title"/>
          </p:nvPr>
        </p:nvSpPr>
        <p:spPr>
          <a:xfrm>
            <a:off x="685800" y="0"/>
            <a:ext cx="8153400" cy="838200"/>
          </a:xfrm>
          <a:prstGeom prst="rect">
            <a:avLst/>
          </a:prstGeom>
        </p:spPr>
        <p:txBody>
          <a:bodyPr anchor="ctr"/>
          <a:lstStyle>
            <a:lvl1pPr>
              <a:defRPr sz="2800">
                <a:solidFill>
                  <a:srgbClr val="FFFFE1"/>
                </a:solidFill>
              </a:defRPr>
            </a:lvl1pPr>
          </a:lstStyle>
          <a:p>
            <a:pPr/>
            <a:r>
              <a:t>International Corporate Governance (2 of 3)</a:t>
            </a:r>
          </a:p>
        </p:txBody>
      </p:sp>
      <p:sp>
        <p:nvSpPr>
          <p:cNvPr id="72" name="Shape 72"/>
          <p:cNvSpPr/>
          <p:nvPr>
            <p:ph type="body" idx="1"/>
          </p:nvPr>
        </p:nvSpPr>
        <p:spPr>
          <a:xfrm>
            <a:off x="685800" y="1295400"/>
            <a:ext cx="8077200" cy="5105400"/>
          </a:xfrm>
          <a:prstGeom prst="rect">
            <a:avLst/>
          </a:prstGeom>
        </p:spPr>
        <p:txBody>
          <a:bodyPr/>
          <a:lstStyle/>
          <a:p>
            <a:pPr marL="0" indent="0">
              <a:spcBef>
                <a:spcPts val="1200"/>
              </a:spcBef>
              <a:buSzTx/>
              <a:buNone/>
              <a:defRPr b="1" sz="2600"/>
            </a:pPr>
            <a:r>
              <a:t>Governance by Institutional Investors </a:t>
            </a:r>
          </a:p>
          <a:p>
            <a:pPr>
              <a:spcBef>
                <a:spcPts val="1200"/>
              </a:spcBef>
              <a:buChar char="▪"/>
              <a:defRPr sz="2400"/>
            </a:pPr>
            <a:r>
              <a:t>Institutional investors </a:t>
            </a:r>
          </a:p>
          <a:p>
            <a:pPr lvl="1" marL="742950" indent="-285750">
              <a:spcBef>
                <a:spcPts val="1200"/>
              </a:spcBef>
              <a:buClrTx/>
              <a:buChar char="▪"/>
              <a:defRPr sz="2200">
                <a:solidFill>
                  <a:srgbClr val="000000"/>
                </a:solidFill>
              </a:defRPr>
            </a:pPr>
            <a:r>
              <a:t>pension funds</a:t>
            </a:r>
            <a:endParaRPr sz="1800"/>
          </a:p>
          <a:p>
            <a:pPr lvl="1" marL="742950" indent="-285750">
              <a:spcBef>
                <a:spcPts val="1200"/>
              </a:spcBef>
              <a:buClrTx/>
              <a:buChar char="▪"/>
              <a:defRPr sz="2200">
                <a:solidFill>
                  <a:srgbClr val="000000"/>
                </a:solidFill>
              </a:defRPr>
            </a:pPr>
            <a:r>
              <a:t>mutual funds</a:t>
            </a:r>
          </a:p>
          <a:p>
            <a:pPr lvl="1" marL="742950" indent="-285750">
              <a:spcBef>
                <a:spcPts val="1200"/>
              </a:spcBef>
              <a:buClrTx/>
              <a:buChar char="▪"/>
              <a:defRPr sz="2200">
                <a:solidFill>
                  <a:srgbClr val="000000"/>
                </a:solidFill>
              </a:defRPr>
            </a:pPr>
            <a:r>
              <a:t>hedge funds</a:t>
            </a:r>
          </a:p>
          <a:p>
            <a:pPr lvl="1" marL="742950" indent="-285750">
              <a:spcBef>
                <a:spcPts val="1200"/>
              </a:spcBef>
              <a:buClrTx/>
              <a:buChar char="▪"/>
              <a:defRPr sz="2200">
                <a:solidFill>
                  <a:srgbClr val="000000"/>
                </a:solidFill>
              </a:defRPr>
            </a:pPr>
            <a:r>
              <a:t>and insurance companies</a:t>
            </a:r>
          </a:p>
          <a:p>
            <a:pPr>
              <a:spcBef>
                <a:spcPts val="1200"/>
              </a:spcBef>
              <a:buChar char="▪"/>
              <a:defRPr sz="2400"/>
            </a:pPr>
            <a:r>
              <a:t>The ability or willingness to enforce governance commonly varies among types of institutional investors.</a:t>
            </a:r>
          </a:p>
        </p:txBody>
      </p:sp>
    </p:spTree>
  </p:cSld>
  <p:clrMapOvr>
    <a:masterClrMapping/>
  </p:clrMapOvr>
  <p:transition xmlns:p14="http://schemas.microsoft.com/office/powerpoint/2010/main" spd="med" advClick="1" p14:dur="1000"/>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4" name="Shape 74"/>
          <p:cNvSpPr/>
          <p:nvPr>
            <p:ph type="sldNum" sz="quarter" idx="2"/>
          </p:nvPr>
        </p:nvSpPr>
        <p:spPr>
          <a:xfrm>
            <a:off x="0" y="6400800"/>
            <a:ext cx="231277" cy="350662"/>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75" name="Shape 75"/>
          <p:cNvSpPr/>
          <p:nvPr>
            <p:ph type="title"/>
          </p:nvPr>
        </p:nvSpPr>
        <p:spPr>
          <a:xfrm>
            <a:off x="685800" y="0"/>
            <a:ext cx="8077200" cy="838200"/>
          </a:xfrm>
          <a:prstGeom prst="rect">
            <a:avLst/>
          </a:prstGeom>
        </p:spPr>
        <p:txBody>
          <a:bodyPr anchor="ctr"/>
          <a:lstStyle>
            <a:lvl1pPr>
              <a:defRPr sz="2800">
                <a:solidFill>
                  <a:srgbClr val="FFFFE1"/>
                </a:solidFill>
              </a:defRPr>
            </a:lvl1pPr>
          </a:lstStyle>
          <a:p>
            <a:pPr/>
            <a:r>
              <a:t>International Corporate Governance (3 of 3)</a:t>
            </a:r>
          </a:p>
        </p:txBody>
      </p:sp>
      <p:sp>
        <p:nvSpPr>
          <p:cNvPr id="76" name="Shape 76"/>
          <p:cNvSpPr/>
          <p:nvPr>
            <p:ph type="body" idx="1"/>
          </p:nvPr>
        </p:nvSpPr>
        <p:spPr>
          <a:xfrm>
            <a:off x="685800" y="1295400"/>
            <a:ext cx="8077200" cy="5105400"/>
          </a:xfrm>
          <a:prstGeom prst="rect">
            <a:avLst/>
          </a:prstGeom>
        </p:spPr>
        <p:txBody>
          <a:bodyPr/>
          <a:lstStyle/>
          <a:p>
            <a:pPr marL="0" indent="0">
              <a:spcBef>
                <a:spcPts val="1200"/>
              </a:spcBef>
              <a:buSzTx/>
              <a:buNone/>
              <a:defRPr b="1" sz="2600"/>
            </a:pPr>
            <a:r>
              <a:t>Governance by Shareholder Activists</a:t>
            </a:r>
          </a:p>
          <a:p>
            <a:pPr>
              <a:spcBef>
                <a:spcPts val="1200"/>
              </a:spcBef>
              <a:buChar char="▪"/>
              <a:defRPr sz="2400"/>
            </a:pPr>
            <a:r>
              <a:t>Some institutional investors or individual shareholders of publicly traded MNCs are called blockholders because they hold a large proportion (Block – at least 5%) of the firm’s stock.</a:t>
            </a:r>
          </a:p>
          <a:p>
            <a:pPr>
              <a:spcBef>
                <a:spcPts val="1200"/>
              </a:spcBef>
              <a:buChar char="▪"/>
              <a:defRPr sz="2400"/>
            </a:pPr>
            <a:r>
              <a:t>Blockholders commonly become shareholder activists, that is, they take actions to influence management.</a:t>
            </a:r>
          </a:p>
        </p:txBody>
      </p:sp>
    </p:spTree>
  </p:cSld>
  <p:clrMapOvr>
    <a:masterClrMapping/>
  </p:clrMapOvr>
  <p:transition xmlns:p14="http://schemas.microsoft.com/office/powerpoint/2010/main" spd="med" advClick="1" p14:dur="1000"/>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8" name="Shape 78"/>
          <p:cNvSpPr/>
          <p:nvPr>
            <p:ph type="sldNum" sz="quarter" idx="2"/>
          </p:nvPr>
        </p:nvSpPr>
        <p:spPr>
          <a:xfrm>
            <a:off x="0" y="6400800"/>
            <a:ext cx="231277" cy="350662"/>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79" name="Shape 79"/>
          <p:cNvSpPr/>
          <p:nvPr>
            <p:ph type="title"/>
          </p:nvPr>
        </p:nvSpPr>
        <p:spPr>
          <a:xfrm>
            <a:off x="685800" y="0"/>
            <a:ext cx="7315200" cy="838200"/>
          </a:xfrm>
          <a:prstGeom prst="rect">
            <a:avLst/>
          </a:prstGeom>
        </p:spPr>
        <p:txBody>
          <a:bodyPr anchor="ctr"/>
          <a:lstStyle>
            <a:lvl1pPr>
              <a:defRPr sz="2800">
                <a:solidFill>
                  <a:srgbClr val="FFFFE1"/>
                </a:solidFill>
              </a:defRPr>
            </a:lvl1pPr>
          </a:lstStyle>
          <a:p>
            <a:pPr/>
            <a:r>
              <a:t>International Corporate Control (1 of 7)</a:t>
            </a:r>
          </a:p>
        </p:txBody>
      </p:sp>
      <p:sp>
        <p:nvSpPr>
          <p:cNvPr id="80" name="Shape 80"/>
          <p:cNvSpPr/>
          <p:nvPr>
            <p:ph type="body" idx="1"/>
          </p:nvPr>
        </p:nvSpPr>
        <p:spPr>
          <a:xfrm>
            <a:off x="685800" y="1219200"/>
            <a:ext cx="8077200" cy="5181600"/>
          </a:xfrm>
          <a:prstGeom prst="rect">
            <a:avLst/>
          </a:prstGeom>
        </p:spPr>
        <p:txBody>
          <a:bodyPr/>
          <a:lstStyle/>
          <a:p>
            <a:pPr marL="0" indent="0">
              <a:spcBef>
                <a:spcPts val="500"/>
              </a:spcBef>
              <a:buSzTx/>
              <a:buNone/>
              <a:defRPr b="1" sz="2400"/>
            </a:pPr>
            <a:r>
              <a:t>Market for Corporate Control</a:t>
            </a:r>
          </a:p>
          <a:p>
            <a:pPr lvl="1" marL="742950" indent="-285750">
              <a:spcBef>
                <a:spcPts val="0"/>
              </a:spcBef>
              <a:buClrTx/>
              <a:buChar char="▪"/>
              <a:defRPr>
                <a:solidFill>
                  <a:srgbClr val="000000"/>
                </a:solidFill>
              </a:defRPr>
            </a:pPr>
            <a:r>
              <a:t>If managers make decisions that destroy value, the MNC could be subject to takeover and managers could lose their jobs.  </a:t>
            </a:r>
            <a:endParaRPr sz="1800"/>
          </a:p>
          <a:p>
            <a:pPr lvl="1" marL="742950" indent="-285750">
              <a:spcBef>
                <a:spcPts val="0"/>
              </a:spcBef>
              <a:buClrTx/>
              <a:buChar char="▪"/>
              <a:defRPr>
                <a:solidFill>
                  <a:srgbClr val="000000"/>
                </a:solidFill>
              </a:defRPr>
            </a:pPr>
            <a:r>
              <a:t>Market for corporate control is a means for MNCs to achieve expansion goals</a:t>
            </a:r>
            <a:endParaRPr sz="1800"/>
          </a:p>
          <a:p>
            <a:pPr marL="0" indent="0">
              <a:spcBef>
                <a:spcPts val="500"/>
              </a:spcBef>
              <a:buSzTx/>
              <a:buNone/>
              <a:defRPr b="1" sz="2400"/>
            </a:pPr>
            <a:r>
              <a:t>Motives for International Acquisitions</a:t>
            </a:r>
          </a:p>
          <a:p>
            <a:pPr lvl="1" marL="742950" indent="-285750">
              <a:spcBef>
                <a:spcPts val="0"/>
              </a:spcBef>
              <a:buClrTx/>
              <a:buChar char="▪"/>
              <a:defRPr>
                <a:solidFill>
                  <a:srgbClr val="000000"/>
                </a:solidFill>
              </a:defRPr>
            </a:pPr>
            <a:r>
              <a:t>Comparative advantage</a:t>
            </a:r>
            <a:endParaRPr sz="1800"/>
          </a:p>
          <a:p>
            <a:pPr lvl="1" marL="742950" indent="-285750">
              <a:spcBef>
                <a:spcPts val="0"/>
              </a:spcBef>
              <a:buClrTx/>
              <a:buChar char="▪"/>
              <a:defRPr>
                <a:solidFill>
                  <a:srgbClr val="000000"/>
                </a:solidFill>
              </a:defRPr>
            </a:pPr>
            <a:r>
              <a:t>Better form of direct foreign investment</a:t>
            </a:r>
            <a:endParaRPr sz="1800"/>
          </a:p>
          <a:p>
            <a:pPr marL="0" indent="0">
              <a:spcBef>
                <a:spcPts val="500"/>
              </a:spcBef>
              <a:buSzTx/>
              <a:buNone/>
              <a:defRPr b="1" sz="2400"/>
            </a:pPr>
            <a:r>
              <a:t>Trends in International Acquisitions</a:t>
            </a:r>
          </a:p>
          <a:p>
            <a:pPr lvl="1" marL="742950" indent="-285750">
              <a:spcBef>
                <a:spcPts val="0"/>
              </a:spcBef>
              <a:buClrTx/>
              <a:buChar char="▪"/>
              <a:defRPr>
                <a:solidFill>
                  <a:srgbClr val="000000"/>
                </a:solidFill>
              </a:defRPr>
            </a:pPr>
            <a:r>
              <a:t>Traditionally, MNCs in various countries tend to focus on specific geographic regions and use stocks or cash to make their purchases depending on shareholder power.</a:t>
            </a:r>
            <a:endParaRPr sz="1800"/>
          </a:p>
          <a:p>
            <a:pPr lvl="1" marL="742950" indent="-285750">
              <a:spcBef>
                <a:spcPts val="0"/>
              </a:spcBef>
              <a:buClrTx/>
              <a:buChar char="▪"/>
              <a:defRPr>
                <a:solidFill>
                  <a:srgbClr val="000000"/>
                </a:solidFill>
              </a:defRPr>
            </a:pPr>
            <a:r>
              <a:t>International acquisitions have generally increased over time. However, the pace slowed during the credit crisis in 2008.</a:t>
            </a:r>
          </a:p>
        </p:txBody>
      </p:sp>
    </p:spTree>
  </p:cSld>
  <p:clrMapOvr>
    <a:masterClrMapping/>
  </p:clrMapOvr>
  <p:transition xmlns:p14="http://schemas.microsoft.com/office/powerpoint/2010/main" spd="med" advClick="1" p14:dur="1000"/>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2" name="Shape 82"/>
          <p:cNvSpPr/>
          <p:nvPr>
            <p:ph type="sldNum" sz="quarter" idx="2"/>
          </p:nvPr>
        </p:nvSpPr>
        <p:spPr>
          <a:xfrm>
            <a:off x="0" y="6400800"/>
            <a:ext cx="231277" cy="350662"/>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83" name="Shape 83"/>
          <p:cNvSpPr/>
          <p:nvPr>
            <p:ph type="title"/>
          </p:nvPr>
        </p:nvSpPr>
        <p:spPr>
          <a:xfrm>
            <a:off x="685800" y="0"/>
            <a:ext cx="7315200" cy="838200"/>
          </a:xfrm>
          <a:prstGeom prst="rect">
            <a:avLst/>
          </a:prstGeom>
        </p:spPr>
        <p:txBody>
          <a:bodyPr anchor="ctr"/>
          <a:lstStyle>
            <a:lvl1pPr>
              <a:defRPr sz="2800">
                <a:solidFill>
                  <a:srgbClr val="FFFFE1"/>
                </a:solidFill>
              </a:defRPr>
            </a:lvl1pPr>
          </a:lstStyle>
          <a:p>
            <a:pPr/>
            <a:r>
              <a:t>International Corporate Control (2 of 7)</a:t>
            </a:r>
          </a:p>
        </p:txBody>
      </p:sp>
      <p:sp>
        <p:nvSpPr>
          <p:cNvPr id="84" name="Shape 84"/>
          <p:cNvSpPr/>
          <p:nvPr>
            <p:ph type="body" idx="1"/>
          </p:nvPr>
        </p:nvSpPr>
        <p:spPr>
          <a:xfrm>
            <a:off x="685800" y="1219200"/>
            <a:ext cx="7315200" cy="4724400"/>
          </a:xfrm>
          <a:prstGeom prst="rect">
            <a:avLst/>
          </a:prstGeom>
        </p:spPr>
        <p:txBody>
          <a:bodyPr/>
          <a:lstStyle/>
          <a:p>
            <a:pPr marL="0" indent="0">
              <a:spcBef>
                <a:spcPts val="600"/>
              </a:spcBef>
              <a:buSzTx/>
              <a:buNone/>
              <a:defRPr b="1" sz="2600"/>
            </a:pPr>
            <a:r>
              <a:t>Barriers to International Corporate Control</a:t>
            </a:r>
          </a:p>
          <a:p>
            <a:pPr>
              <a:spcBef>
                <a:spcPts val="500"/>
              </a:spcBef>
              <a:buChar char="▪"/>
              <a:defRPr b="1" sz="2400"/>
            </a:pPr>
            <a:r>
              <a:t>Anti-takeover amendments implemented by target:</a:t>
            </a:r>
            <a:r>
              <a:rPr b="0"/>
              <a:t>  an anti-takeover amendment that requires a large proportion of shareholders to approve the takeover.</a:t>
            </a:r>
            <a:endParaRPr b="0"/>
          </a:p>
          <a:p>
            <a:pPr>
              <a:spcBef>
                <a:spcPts val="500"/>
              </a:spcBef>
              <a:buChar char="▪"/>
              <a:defRPr b="1" sz="2400"/>
            </a:pPr>
            <a:r>
              <a:t>Poison pills implemented by target:</a:t>
            </a:r>
            <a:r>
              <a:rPr b="0"/>
              <a:t> Grants special rights to managers or shareholders under specified conditions.</a:t>
            </a:r>
            <a:endParaRPr b="0"/>
          </a:p>
          <a:p>
            <a:pPr>
              <a:spcBef>
                <a:spcPts val="500"/>
              </a:spcBef>
              <a:buChar char="▪"/>
              <a:defRPr b="1" sz="2400"/>
            </a:pPr>
            <a:r>
              <a:t>Host government barriers:</a:t>
            </a:r>
            <a:r>
              <a:rPr b="0"/>
              <a:t> Governments of some countries restrict foreign firms from taking control of local firms, or they may allow foreign ownership of local firms only if specific guidelines are satisfied.</a:t>
            </a:r>
          </a:p>
        </p:txBody>
      </p:sp>
    </p:spTree>
  </p:cSld>
  <p:clrMapOvr>
    <a:masterClrMapping/>
  </p:clrMapOvr>
  <p:transition xmlns:p14="http://schemas.microsoft.com/office/powerpoint/2010/main" spd="med" advClick="1" p14:dur="1000"/>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6" name="Shape 86"/>
          <p:cNvSpPr/>
          <p:nvPr>
            <p:ph type="sldNum" sz="quarter" idx="2"/>
          </p:nvPr>
        </p:nvSpPr>
        <p:spPr>
          <a:xfrm>
            <a:off x="0" y="6400800"/>
            <a:ext cx="231277" cy="350662"/>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87" name="Shape 87"/>
          <p:cNvSpPr/>
          <p:nvPr>
            <p:ph type="title"/>
          </p:nvPr>
        </p:nvSpPr>
        <p:spPr>
          <a:xfrm>
            <a:off x="685800" y="0"/>
            <a:ext cx="7315200" cy="838200"/>
          </a:xfrm>
          <a:prstGeom prst="rect">
            <a:avLst/>
          </a:prstGeom>
        </p:spPr>
        <p:txBody>
          <a:bodyPr anchor="ctr"/>
          <a:lstStyle>
            <a:lvl1pPr>
              <a:defRPr sz="2800">
                <a:solidFill>
                  <a:srgbClr val="FFFFE1"/>
                </a:solidFill>
              </a:defRPr>
            </a:lvl1pPr>
          </a:lstStyle>
          <a:p>
            <a:pPr/>
            <a:r>
              <a:t>International Corporate Control (3 of 7)</a:t>
            </a:r>
          </a:p>
        </p:txBody>
      </p:sp>
      <p:pic>
        <p:nvPicPr>
          <p:cNvPr id="88" name="image3.pdf"/>
          <p:cNvPicPr>
            <a:picLocks noChangeAspect="1"/>
          </p:cNvPicPr>
          <p:nvPr/>
        </p:nvPicPr>
        <p:blipFill>
          <a:blip r:embed="rId2">
            <a:extLst/>
          </a:blip>
          <a:stretch>
            <a:fillRect/>
          </a:stretch>
        </p:blipFill>
        <p:spPr>
          <a:xfrm>
            <a:off x="1524000" y="2743200"/>
            <a:ext cx="6355582" cy="3613657"/>
          </a:xfrm>
          <a:prstGeom prst="rect">
            <a:avLst/>
          </a:prstGeom>
          <a:ln w="12700">
            <a:miter lim="400000"/>
          </a:ln>
        </p:spPr>
      </p:pic>
      <p:sp>
        <p:nvSpPr>
          <p:cNvPr id="89" name="Shape 89"/>
          <p:cNvSpPr/>
          <p:nvPr/>
        </p:nvSpPr>
        <p:spPr>
          <a:xfrm>
            <a:off x="838200" y="1295400"/>
            <a:ext cx="8077200" cy="157404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spcBef>
                <a:spcPts val="600"/>
              </a:spcBef>
              <a:defRPr b="1" sz="2600">
                <a:solidFill>
                  <a:srgbClr val="336699"/>
                </a:solidFill>
                <a:latin typeface="+mn-lt"/>
                <a:ea typeface="+mn-ea"/>
                <a:cs typeface="+mn-cs"/>
                <a:sym typeface="Arial"/>
              </a:defRPr>
            </a:pPr>
            <a:r>
              <a:t>Model for Valuing a Foreign Target</a:t>
            </a:r>
            <a:endParaRPr>
              <a:latin typeface="Times New Roman"/>
              <a:ea typeface="Times New Roman"/>
              <a:cs typeface="Times New Roman"/>
              <a:sym typeface="Times New Roman"/>
            </a:endParaRPr>
          </a:p>
          <a:p>
            <a:pPr>
              <a:spcBef>
                <a:spcPts val="500"/>
              </a:spcBef>
              <a:defRPr sz="2400">
                <a:solidFill>
                  <a:srgbClr val="336699"/>
                </a:solidFill>
              </a:defRPr>
            </a:pPr>
            <a:r>
              <a:t>When an MNC engages in restructuring, it affects the structure of its assets, which will ultimately affect the present value of its cash flows.</a:t>
            </a:r>
          </a:p>
        </p:txBody>
      </p:sp>
    </p:spTree>
  </p:cSld>
  <p:clrMapOvr>
    <a:masterClrMapping/>
  </p:clrMapOvr>
  <p:transition xmlns:p14="http://schemas.microsoft.com/office/powerpoint/2010/main" spd="med" advClick="1" p14:dur="1000"/>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1" name="Shape 91"/>
          <p:cNvSpPr/>
          <p:nvPr>
            <p:ph type="sldNum" sz="quarter" idx="2"/>
          </p:nvPr>
        </p:nvSpPr>
        <p:spPr>
          <a:xfrm>
            <a:off x="0" y="6400800"/>
            <a:ext cx="231277" cy="350662"/>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2" name="Shape 92"/>
          <p:cNvSpPr/>
          <p:nvPr>
            <p:ph type="title"/>
          </p:nvPr>
        </p:nvSpPr>
        <p:spPr>
          <a:xfrm>
            <a:off x="685800" y="12700"/>
            <a:ext cx="7315200" cy="825500"/>
          </a:xfrm>
          <a:prstGeom prst="rect">
            <a:avLst/>
          </a:prstGeom>
        </p:spPr>
        <p:txBody>
          <a:bodyPr anchor="ctr"/>
          <a:lstStyle>
            <a:lvl1pPr>
              <a:defRPr sz="2800">
                <a:solidFill>
                  <a:srgbClr val="FFFFE1"/>
                </a:solidFill>
              </a:defRPr>
            </a:lvl1pPr>
          </a:lstStyle>
          <a:p>
            <a:pPr/>
            <a:r>
              <a:t>International Corporate Control (4 of 7)</a:t>
            </a:r>
          </a:p>
        </p:txBody>
      </p:sp>
      <p:sp>
        <p:nvSpPr>
          <p:cNvPr id="93" name="Shape 93"/>
          <p:cNvSpPr/>
          <p:nvPr>
            <p:ph type="body" idx="1"/>
          </p:nvPr>
        </p:nvSpPr>
        <p:spPr>
          <a:xfrm>
            <a:off x="838200" y="1295400"/>
            <a:ext cx="8077200" cy="5029200"/>
          </a:xfrm>
          <a:prstGeom prst="rect">
            <a:avLst/>
          </a:prstGeom>
        </p:spPr>
        <p:txBody>
          <a:bodyPr/>
          <a:lstStyle/>
          <a:p>
            <a:pPr marL="0" indent="0">
              <a:spcBef>
                <a:spcPts val="1200"/>
              </a:spcBef>
              <a:buSzTx/>
              <a:buNone/>
              <a:defRPr b="1" sz="2600"/>
            </a:pPr>
            <a:r>
              <a:t>Model for Valuing a Foreign Target </a:t>
            </a:r>
            <a:r>
              <a:rPr b="0"/>
              <a:t>(cont.)</a:t>
            </a:r>
          </a:p>
          <a:p>
            <a:pPr>
              <a:spcBef>
                <a:spcPts val="1200"/>
              </a:spcBef>
              <a:buChar char="▪"/>
              <a:defRPr b="1" sz="2400"/>
            </a:pPr>
            <a:r>
              <a:t>Estimating the initial outlay</a:t>
            </a:r>
            <a:r>
              <a:rPr b="0"/>
              <a:t> – the price to be paid for the target</a:t>
            </a:r>
          </a:p>
          <a:p>
            <a:pPr lvl="1" marL="742950" indent="-285750">
              <a:spcBef>
                <a:spcPts val="1200"/>
              </a:spcBef>
              <a:buClrTx/>
              <a:buChar char="▪"/>
              <a:defRPr sz="2200">
                <a:solidFill>
                  <a:srgbClr val="000000"/>
                </a:solidFill>
              </a:defRPr>
            </a:pPr>
            <a:r>
              <a:t>Firms commonly pay premiums (30%) above the prevailing stock price of a foreign target to gain ownership.  </a:t>
            </a:r>
            <a:endParaRPr sz="1800"/>
          </a:p>
          <a:p>
            <a:pPr lvl="1" marL="742950" indent="-285750">
              <a:spcBef>
                <a:spcPts val="1200"/>
              </a:spcBef>
              <a:buClrTx/>
              <a:buChar char="▪"/>
              <a:defRPr sz="2200">
                <a:solidFill>
                  <a:srgbClr val="000000"/>
                </a:solidFill>
              </a:defRPr>
            </a:pPr>
            <a:r>
              <a:t>The initial dollar outlay (IO</a:t>
            </a:r>
            <a:r>
              <a:rPr baseline="-25000"/>
              <a:t>U.S.</a:t>
            </a:r>
            <a:r>
              <a:t>) is determined by the </a:t>
            </a:r>
            <a:r>
              <a:rPr>
                <a:solidFill>
                  <a:schemeClr val="accent2"/>
                </a:solidFill>
              </a:rPr>
              <a:t>acquisition price </a:t>
            </a:r>
            <a:r>
              <a:t>in foreign currency (IO</a:t>
            </a:r>
            <a:r>
              <a:rPr baseline="-25000"/>
              <a:t>f</a:t>
            </a:r>
            <a:r>
              <a:t>) and the </a:t>
            </a:r>
            <a:r>
              <a:rPr>
                <a:solidFill>
                  <a:srgbClr val="3366FF"/>
                </a:solidFill>
              </a:rPr>
              <a:t>spot price </a:t>
            </a:r>
            <a:r>
              <a:t>of the foreign currency (S):</a:t>
            </a:r>
          </a:p>
        </p:txBody>
      </p:sp>
      <p:pic>
        <p:nvPicPr>
          <p:cNvPr id="94" name="image4.pdf"/>
          <p:cNvPicPr>
            <a:picLocks noChangeAspect="1"/>
          </p:cNvPicPr>
          <p:nvPr/>
        </p:nvPicPr>
        <p:blipFill>
          <a:blip r:embed="rId2">
            <a:extLst/>
          </a:blip>
          <a:stretch>
            <a:fillRect/>
          </a:stretch>
        </p:blipFill>
        <p:spPr>
          <a:xfrm>
            <a:off x="3124200" y="4876800"/>
            <a:ext cx="2815390" cy="685800"/>
          </a:xfrm>
          <a:prstGeom prst="rect">
            <a:avLst/>
          </a:prstGeom>
          <a:ln w="12700">
            <a:miter lim="400000"/>
          </a:ln>
        </p:spPr>
      </p:pic>
    </p:spTree>
  </p:cSld>
  <p:clrMapOvr>
    <a:masterClrMapping/>
  </p:clrMapOvr>
  <p:transition xmlns:p14="http://schemas.microsoft.com/office/powerpoint/2010/main" spd="med" advClick="1" p14:dur="1000"/>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6" name="Shape 96"/>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7" name="Shape 97"/>
          <p:cNvSpPr/>
          <p:nvPr>
            <p:ph type="title"/>
          </p:nvPr>
        </p:nvSpPr>
        <p:spPr>
          <a:xfrm>
            <a:off x="685800" y="12700"/>
            <a:ext cx="7315200" cy="825500"/>
          </a:xfrm>
          <a:prstGeom prst="rect">
            <a:avLst/>
          </a:prstGeom>
        </p:spPr>
        <p:txBody>
          <a:bodyPr anchor="ctr"/>
          <a:lstStyle>
            <a:lvl1pPr>
              <a:defRPr sz="2800">
                <a:solidFill>
                  <a:srgbClr val="FFFFE1"/>
                </a:solidFill>
              </a:defRPr>
            </a:lvl1pPr>
          </a:lstStyle>
          <a:p>
            <a:pPr/>
            <a:r>
              <a:t>International Corporate Control (5 of 7)</a:t>
            </a:r>
          </a:p>
        </p:txBody>
      </p:sp>
      <p:sp>
        <p:nvSpPr>
          <p:cNvPr id="98" name="Shape 98"/>
          <p:cNvSpPr/>
          <p:nvPr>
            <p:ph type="body" idx="1"/>
          </p:nvPr>
        </p:nvSpPr>
        <p:spPr>
          <a:xfrm>
            <a:off x="838200" y="1295400"/>
            <a:ext cx="8077200" cy="5029200"/>
          </a:xfrm>
          <a:prstGeom prst="rect">
            <a:avLst/>
          </a:prstGeom>
        </p:spPr>
        <p:txBody>
          <a:bodyPr/>
          <a:lstStyle/>
          <a:p>
            <a:pPr marL="495300" indent="-495300">
              <a:spcBef>
                <a:spcPts val="600"/>
              </a:spcBef>
              <a:buSzTx/>
              <a:buNone/>
              <a:defRPr b="1" sz="2600"/>
            </a:pPr>
            <a:r>
              <a:t>Model for Valuing a Foreign Target </a:t>
            </a:r>
            <a:r>
              <a:rPr b="0"/>
              <a:t>(cont.)</a:t>
            </a:r>
          </a:p>
          <a:p>
            <a:pPr>
              <a:spcBef>
                <a:spcPts val="500"/>
              </a:spcBef>
              <a:buChar char="▪"/>
              <a:defRPr b="1" sz="2400"/>
            </a:pPr>
            <a:r>
              <a:t>Estimating the Cash Flows </a:t>
            </a:r>
          </a:p>
          <a:p>
            <a:pPr lvl="1" marL="742950" indent="-285750">
              <a:spcBef>
                <a:spcPts val="500"/>
              </a:spcBef>
              <a:buClrTx/>
              <a:buChar char="▪"/>
              <a:defRPr sz="2200">
                <a:solidFill>
                  <a:srgbClr val="000000"/>
                </a:solidFill>
              </a:defRPr>
            </a:pPr>
            <a:r>
              <a:t>The estimated foreign currency cash flows that are to be converted must account for any </a:t>
            </a:r>
            <a:r>
              <a:rPr i="1"/>
              <a:t>taxes or blocked-funds restrictions imposed by the host government.</a:t>
            </a:r>
            <a:endParaRPr sz="1800"/>
          </a:p>
          <a:p>
            <a:pPr lvl="1" marL="742950" indent="-285750">
              <a:spcBef>
                <a:spcPts val="500"/>
              </a:spcBef>
              <a:buClrTx/>
              <a:buChar char="▪"/>
              <a:defRPr sz="2200">
                <a:solidFill>
                  <a:srgbClr val="000000"/>
                </a:solidFill>
              </a:defRPr>
            </a:pPr>
            <a:r>
              <a:t>The dollar amount of cash flows to the U.S. firm is determined by the </a:t>
            </a:r>
            <a:r>
              <a:rPr b="1">
                <a:solidFill>
                  <a:srgbClr val="FF6600"/>
                </a:solidFill>
              </a:rPr>
              <a:t>foreign currency cash flows (CF</a:t>
            </a:r>
            <a:r>
              <a:rPr b="1" baseline="-25000">
                <a:solidFill>
                  <a:srgbClr val="FF6600"/>
                </a:solidFill>
              </a:rPr>
              <a:t>f,t</a:t>
            </a:r>
            <a:r>
              <a:rPr b="1">
                <a:solidFill>
                  <a:srgbClr val="FF6600"/>
                </a:solidFill>
              </a:rPr>
              <a:t>)</a:t>
            </a:r>
            <a:r>
              <a:t> per period and the </a:t>
            </a:r>
            <a:r>
              <a:rPr b="1">
                <a:solidFill>
                  <a:srgbClr val="3366FF"/>
                </a:solidFill>
              </a:rPr>
              <a:t>spot rate </a:t>
            </a:r>
            <a:r>
              <a:t>at that time (S</a:t>
            </a:r>
            <a:r>
              <a:rPr baseline="-25000"/>
              <a:t>t</a:t>
            </a:r>
            <a:r>
              <a:t>)</a:t>
            </a:r>
            <a:endParaRPr sz="1800"/>
          </a:p>
          <a:p>
            <a:pPr lvl="1" marL="742950" indent="-285750">
              <a:buClrTx/>
              <a:buChar char="▪"/>
              <a:defRPr sz="2200">
                <a:solidFill>
                  <a:srgbClr val="000000"/>
                </a:solidFill>
              </a:defRPr>
            </a:pPr>
          </a:p>
          <a:p>
            <a:pPr lvl="1" marL="0" indent="457200">
              <a:buSzTx/>
              <a:buNone/>
              <a:defRPr sz="2200">
                <a:solidFill>
                  <a:srgbClr val="000000"/>
                </a:solidFill>
              </a:defRPr>
            </a:pPr>
          </a:p>
          <a:p>
            <a:pPr lvl="1" marL="742950" indent="-285750">
              <a:spcBef>
                <a:spcPts val="500"/>
              </a:spcBef>
              <a:buClrTx/>
              <a:buChar char="▪"/>
              <a:defRPr sz="2200">
                <a:solidFill>
                  <a:srgbClr val="000000"/>
                </a:solidFill>
              </a:defRPr>
            </a:pPr>
            <a:r>
              <a:t>Also, consider Salvage values</a:t>
            </a:r>
            <a:r>
              <a:rPr b="1" sz="2400"/>
              <a:t>;  Sva = (SVf)Sn</a:t>
            </a:r>
            <a:endParaRPr b="1" sz="2400"/>
          </a:p>
          <a:p>
            <a:pPr lvl="2" marL="1143000" indent="-228600">
              <a:buClrTx/>
              <a:buChar char="▪"/>
              <a:defRPr>
                <a:solidFill>
                  <a:srgbClr val="000000"/>
                </a:solidFill>
              </a:defRPr>
            </a:pPr>
            <a:r>
              <a:t>The salvage value in foreign currency units times the spot rate at the time (when it will be converted to US$)</a:t>
            </a:r>
          </a:p>
        </p:txBody>
      </p:sp>
      <p:pic>
        <p:nvPicPr>
          <p:cNvPr id="99" name="image5.pdf"/>
          <p:cNvPicPr>
            <a:picLocks noChangeAspect="1"/>
          </p:cNvPicPr>
          <p:nvPr/>
        </p:nvPicPr>
        <p:blipFill>
          <a:blip r:embed="rId2">
            <a:extLst/>
          </a:blip>
          <a:stretch>
            <a:fillRect/>
          </a:stretch>
        </p:blipFill>
        <p:spPr>
          <a:xfrm>
            <a:off x="4876800" y="4191000"/>
            <a:ext cx="2382254" cy="545335"/>
          </a:xfrm>
          <a:prstGeom prst="rect">
            <a:avLst/>
          </a:prstGeom>
          <a:ln w="12700">
            <a:miter lim="400000"/>
          </a:ln>
        </p:spPr>
      </p:pic>
    </p:spTree>
  </p:cSld>
  <p:clrMapOvr>
    <a:masterClrMapping/>
  </p:clrMapOvr>
  <p:transition xmlns:p14="http://schemas.microsoft.com/office/powerpoint/2010/main" spd="med" advClick="1" p14:dur="1000"/>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1" name="Shape 101"/>
          <p:cNvSpPr/>
          <p:nvPr>
            <p:ph type="sldNum" sz="quarter" idx="2"/>
          </p:nvPr>
        </p:nvSpPr>
        <p:spPr>
          <a:xfrm>
            <a:off x="0" y="6400800"/>
            <a:ext cx="341447" cy="350662"/>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02" name="Shape 102"/>
          <p:cNvSpPr/>
          <p:nvPr>
            <p:ph type="title"/>
          </p:nvPr>
        </p:nvSpPr>
        <p:spPr>
          <a:xfrm>
            <a:off x="685800" y="12700"/>
            <a:ext cx="7315200" cy="825500"/>
          </a:xfrm>
          <a:prstGeom prst="rect">
            <a:avLst/>
          </a:prstGeom>
        </p:spPr>
        <p:txBody>
          <a:bodyPr anchor="ctr"/>
          <a:lstStyle>
            <a:lvl1pPr>
              <a:defRPr sz="2800">
                <a:solidFill>
                  <a:srgbClr val="FFFFE1"/>
                </a:solidFill>
              </a:defRPr>
            </a:lvl1pPr>
          </a:lstStyle>
          <a:p>
            <a:pPr/>
            <a:r>
              <a:t>International Corporate Control (6 of 7)</a:t>
            </a:r>
          </a:p>
        </p:txBody>
      </p:sp>
      <p:sp>
        <p:nvSpPr>
          <p:cNvPr id="103" name="Shape 103"/>
          <p:cNvSpPr/>
          <p:nvPr>
            <p:ph type="body" idx="1"/>
          </p:nvPr>
        </p:nvSpPr>
        <p:spPr>
          <a:xfrm>
            <a:off x="838200" y="1295400"/>
            <a:ext cx="8077200" cy="4038600"/>
          </a:xfrm>
          <a:prstGeom prst="rect">
            <a:avLst/>
          </a:prstGeom>
        </p:spPr>
        <p:txBody>
          <a:bodyPr/>
          <a:lstStyle/>
          <a:p>
            <a:pPr marL="495300" indent="-495300">
              <a:spcBef>
                <a:spcPts val="600"/>
              </a:spcBef>
              <a:buSzTx/>
              <a:buNone/>
              <a:defRPr b="1" sz="2600"/>
            </a:pPr>
            <a:r>
              <a:t>Model for Valuing a Foreign Target </a:t>
            </a:r>
            <a:r>
              <a:rPr b="0"/>
              <a:t>(cont.)</a:t>
            </a:r>
          </a:p>
          <a:p>
            <a:pPr>
              <a:spcBef>
                <a:spcPts val="500"/>
              </a:spcBef>
              <a:buChar char="▪"/>
              <a:defRPr b="1" sz="2400"/>
            </a:pPr>
            <a:r>
              <a:t>Estimating the NPV </a:t>
            </a:r>
          </a:p>
          <a:p>
            <a:pPr lvl="1" marL="742950" indent="-285750">
              <a:spcBef>
                <a:spcPts val="500"/>
              </a:spcBef>
              <a:buClrTx/>
              <a:buChar char="▪"/>
              <a:defRPr sz="2200">
                <a:solidFill>
                  <a:srgbClr val="000000"/>
                </a:solidFill>
              </a:defRPr>
            </a:pPr>
            <a:r>
              <a:t>The net present value of a foreign target can be derived by substituting the equalities just described in the capital budgeting equation</a:t>
            </a:r>
            <a:endParaRPr sz="1800"/>
          </a:p>
          <a:p>
            <a:pPr marL="495300" indent="-495300">
              <a:spcBef>
                <a:spcPts val="500"/>
              </a:spcBef>
              <a:buSzTx/>
              <a:buNone/>
              <a:defRPr sz="2400"/>
            </a:pPr>
            <a:r>
              <a:t>.</a:t>
            </a:r>
          </a:p>
        </p:txBody>
      </p:sp>
      <p:pic>
        <p:nvPicPr>
          <p:cNvPr id="104" name="image6.pdf"/>
          <p:cNvPicPr>
            <a:picLocks noChangeAspect="1"/>
          </p:cNvPicPr>
          <p:nvPr/>
        </p:nvPicPr>
        <p:blipFill>
          <a:blip r:embed="rId2">
            <a:extLst/>
          </a:blip>
          <a:stretch>
            <a:fillRect/>
          </a:stretch>
        </p:blipFill>
        <p:spPr>
          <a:xfrm>
            <a:off x="1600200" y="3352800"/>
            <a:ext cx="6414559" cy="2209800"/>
          </a:xfrm>
          <a:prstGeom prst="rect">
            <a:avLst/>
          </a:prstGeom>
          <a:ln w="12700">
            <a:miter lim="400000"/>
          </a:ln>
        </p:spPr>
      </p:pic>
    </p:spTree>
  </p:cSld>
  <p:clrMapOvr>
    <a:masterClrMapping/>
  </p:clrMapOvr>
  <p:transition xmlns:p14="http://schemas.microsoft.com/office/powerpoint/2010/main" spd="med" advClick="1" p14:dur="1000"/>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6" name="Shape 106"/>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07" name="Shape 107"/>
          <p:cNvSpPr/>
          <p:nvPr>
            <p:ph type="title"/>
          </p:nvPr>
        </p:nvSpPr>
        <p:spPr>
          <a:xfrm>
            <a:off x="685800" y="12700"/>
            <a:ext cx="7315200" cy="825500"/>
          </a:xfrm>
          <a:prstGeom prst="rect">
            <a:avLst/>
          </a:prstGeom>
        </p:spPr>
        <p:txBody>
          <a:bodyPr anchor="ctr"/>
          <a:lstStyle>
            <a:lvl1pPr>
              <a:defRPr sz="2800">
                <a:solidFill>
                  <a:srgbClr val="FFFFE1"/>
                </a:solidFill>
              </a:defRPr>
            </a:lvl1pPr>
          </a:lstStyle>
          <a:p>
            <a:pPr/>
            <a:r>
              <a:t>International Corporate Control (7 of 7)</a:t>
            </a:r>
          </a:p>
        </p:txBody>
      </p:sp>
      <p:sp>
        <p:nvSpPr>
          <p:cNvPr id="108" name="Shape 108"/>
          <p:cNvSpPr/>
          <p:nvPr>
            <p:ph type="body" idx="1"/>
          </p:nvPr>
        </p:nvSpPr>
        <p:spPr>
          <a:xfrm>
            <a:off x="685800" y="1295400"/>
            <a:ext cx="8077200" cy="4038600"/>
          </a:xfrm>
          <a:prstGeom prst="rect">
            <a:avLst/>
          </a:prstGeom>
        </p:spPr>
        <p:txBody>
          <a:bodyPr/>
          <a:lstStyle/>
          <a:p>
            <a:pPr marL="495300" indent="-495300">
              <a:spcBef>
                <a:spcPts val="600"/>
              </a:spcBef>
              <a:buSzTx/>
              <a:buNone/>
              <a:defRPr b="1" sz="2600"/>
            </a:pPr>
            <a:r>
              <a:t>Impact of the SOX Act on the valuation of the target </a:t>
            </a:r>
            <a:r>
              <a:rPr b="0"/>
              <a:t>–</a:t>
            </a:r>
            <a:endParaRPr b="0"/>
          </a:p>
          <a:p>
            <a:pPr>
              <a:spcBef>
                <a:spcPts val="500"/>
              </a:spcBef>
              <a:buChar char="▪"/>
              <a:defRPr sz="2400"/>
            </a:pPr>
            <a:r>
              <a:t>Improved the process for reporting profits used by U.S. firms (including U.S.-based MNCs). </a:t>
            </a:r>
          </a:p>
          <a:p>
            <a:pPr>
              <a:spcBef>
                <a:spcPts val="500"/>
              </a:spcBef>
              <a:buChar char="▪"/>
              <a:defRPr sz="2400"/>
            </a:pPr>
            <a:r>
              <a:t>It requires firms to document an orderly and transparent process for reporting so that they cannot distort their earnings. </a:t>
            </a:r>
          </a:p>
          <a:p>
            <a:pPr>
              <a:spcBef>
                <a:spcPts val="500"/>
              </a:spcBef>
              <a:buChar char="▪"/>
              <a:defRPr sz="2400"/>
            </a:pPr>
            <a:r>
              <a:t>It also requires more accountability for oversight by executives and the board of directors.</a:t>
            </a:r>
          </a:p>
        </p:txBody>
      </p:sp>
    </p:spTree>
  </p:cSld>
  <p:clrMapOvr>
    <a:masterClrMapping/>
  </p:clrMapOvr>
  <p:transition xmlns:p14="http://schemas.microsoft.com/office/powerpoint/2010/main" spd="med" advClick="1" p14:dur="1000"/>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0" name="Shape 110"/>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11" name="Shape 111"/>
          <p:cNvSpPr/>
          <p:nvPr>
            <p:ph type="title"/>
          </p:nvPr>
        </p:nvSpPr>
        <p:spPr>
          <a:xfrm>
            <a:off x="685800" y="12700"/>
            <a:ext cx="7315200" cy="825500"/>
          </a:xfrm>
          <a:prstGeom prst="rect">
            <a:avLst/>
          </a:prstGeom>
        </p:spPr>
        <p:txBody>
          <a:bodyPr anchor="ctr"/>
          <a:lstStyle>
            <a:lvl1pPr>
              <a:defRPr sz="2800">
                <a:solidFill>
                  <a:srgbClr val="FFFFE1"/>
                </a:solidFill>
              </a:defRPr>
            </a:lvl1pPr>
          </a:lstStyle>
          <a:p>
            <a:pPr/>
            <a:r>
              <a:t>Factors Affecting Target Valuation</a:t>
            </a:r>
          </a:p>
        </p:txBody>
      </p:sp>
      <p:sp>
        <p:nvSpPr>
          <p:cNvPr id="112" name="Shape 112"/>
          <p:cNvSpPr/>
          <p:nvPr>
            <p:ph type="body" idx="1"/>
          </p:nvPr>
        </p:nvSpPr>
        <p:spPr>
          <a:xfrm>
            <a:off x="762000" y="1447800"/>
            <a:ext cx="7924800" cy="4876800"/>
          </a:xfrm>
          <a:prstGeom prst="rect">
            <a:avLst/>
          </a:prstGeom>
        </p:spPr>
        <p:txBody>
          <a:bodyPr/>
          <a:lstStyle/>
          <a:p>
            <a:pPr marL="0" indent="0">
              <a:spcBef>
                <a:spcPts val="600"/>
              </a:spcBef>
              <a:buSzTx/>
              <a:buNone/>
              <a:defRPr b="1" sz="2600"/>
            </a:pPr>
            <a:r>
              <a:t>Target-Specific Factors</a:t>
            </a:r>
          </a:p>
          <a:p>
            <a:pPr lvl="1" marL="293688" indent="-285750">
              <a:spcBef>
                <a:spcPts val="500"/>
              </a:spcBef>
              <a:buClrTx/>
              <a:buChar char="▪"/>
              <a:defRPr sz="2400">
                <a:solidFill>
                  <a:srgbClr val="000000"/>
                </a:solidFill>
              </a:defRPr>
            </a:pPr>
            <a:r>
              <a:t>Target’s previous cash flows – (Historical data)</a:t>
            </a:r>
          </a:p>
          <a:p>
            <a:pPr lvl="1" marL="293688" indent="-285750">
              <a:spcBef>
                <a:spcPts val="500"/>
              </a:spcBef>
              <a:buClrTx/>
              <a:buChar char="▪"/>
              <a:defRPr sz="2400">
                <a:solidFill>
                  <a:srgbClr val="000000"/>
                </a:solidFill>
              </a:defRPr>
            </a:pPr>
            <a:r>
              <a:t>Managerial talent of the target – (changes?)</a:t>
            </a:r>
          </a:p>
          <a:p>
            <a:pPr lvl="1" marL="869950" indent="-412750">
              <a:buClrTx/>
              <a:buFontTx/>
              <a:buAutoNum type="alphaLcPeriod" startAt="1"/>
              <a:defRPr sz="1000">
                <a:solidFill>
                  <a:srgbClr val="000000"/>
                </a:solidFill>
              </a:defRPr>
            </a:pPr>
          </a:p>
          <a:p>
            <a:pPr marL="0" indent="0">
              <a:spcBef>
                <a:spcPts val="600"/>
              </a:spcBef>
              <a:buSzTx/>
              <a:buNone/>
              <a:defRPr b="1" sz="2600"/>
            </a:pPr>
            <a:r>
              <a:t>Country-Specific Factors</a:t>
            </a:r>
          </a:p>
          <a:p>
            <a:pPr lvl="1" marL="293688" indent="-285750">
              <a:spcBef>
                <a:spcPts val="500"/>
              </a:spcBef>
              <a:buClrTx/>
              <a:buChar char="▪"/>
              <a:defRPr sz="2400">
                <a:solidFill>
                  <a:srgbClr val="000000"/>
                </a:solidFill>
              </a:defRPr>
            </a:pPr>
            <a:r>
              <a:t>Target’s local economic conditions (adverse shocks)</a:t>
            </a:r>
          </a:p>
          <a:p>
            <a:pPr lvl="1" marL="293688" indent="-285750">
              <a:spcBef>
                <a:spcPts val="500"/>
              </a:spcBef>
              <a:buClrTx/>
              <a:buChar char="▪"/>
              <a:defRPr sz="2400">
                <a:solidFill>
                  <a:srgbClr val="000000"/>
                </a:solidFill>
              </a:defRPr>
            </a:pPr>
            <a:r>
              <a:t>Target’s local political conditions </a:t>
            </a:r>
          </a:p>
          <a:p>
            <a:pPr lvl="1" marL="293688" indent="-285750">
              <a:spcBef>
                <a:spcPts val="500"/>
              </a:spcBef>
              <a:buClrTx/>
              <a:buChar char="▪"/>
              <a:defRPr sz="2400">
                <a:solidFill>
                  <a:srgbClr val="000000"/>
                </a:solidFill>
              </a:defRPr>
            </a:pPr>
            <a:r>
              <a:t>Target’s industry conditions – may be considered desireable</a:t>
            </a:r>
          </a:p>
          <a:p>
            <a:pPr lvl="1" marL="293688" indent="-285750">
              <a:spcBef>
                <a:spcPts val="500"/>
              </a:spcBef>
              <a:buClrTx/>
              <a:buChar char="▪"/>
              <a:defRPr sz="2400">
                <a:solidFill>
                  <a:srgbClr val="000000"/>
                </a:solidFill>
              </a:defRPr>
            </a:pPr>
            <a:r>
              <a:t>Target’s currency conditions</a:t>
            </a:r>
            <a:endParaRPr sz="1800"/>
          </a:p>
          <a:p>
            <a:pPr lvl="1" marL="293688" indent="-285750">
              <a:spcBef>
                <a:spcPts val="500"/>
              </a:spcBef>
              <a:buClrTx/>
              <a:buChar char="▪"/>
              <a:defRPr sz="2400">
                <a:solidFill>
                  <a:srgbClr val="000000"/>
                </a:solidFill>
              </a:defRPr>
            </a:pPr>
            <a:r>
              <a:t>Target’s local stock market conditions</a:t>
            </a:r>
            <a:endParaRPr sz="1800"/>
          </a:p>
          <a:p>
            <a:pPr lvl="1" marL="293688" indent="-285750">
              <a:spcBef>
                <a:spcPts val="500"/>
              </a:spcBef>
              <a:buClrTx/>
              <a:buChar char="▪"/>
              <a:defRPr sz="2400">
                <a:solidFill>
                  <a:srgbClr val="000000"/>
                </a:solidFill>
              </a:defRPr>
            </a:pPr>
            <a:r>
              <a:t>Taxes applicable to the target</a:t>
            </a:r>
          </a:p>
        </p:txBody>
      </p:sp>
    </p:spTree>
  </p:cSld>
  <p:clrMapOvr>
    <a:masterClrMapping/>
  </p:clrMapOvr>
  <p:transition xmlns:p14="http://schemas.microsoft.com/office/powerpoint/2010/main" spd="med" advClick="1" p14:dur="1000"/>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4" name="Shape 114"/>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15" name="Shape 115"/>
          <p:cNvSpPr/>
          <p:nvPr>
            <p:ph type="title"/>
          </p:nvPr>
        </p:nvSpPr>
        <p:spPr>
          <a:xfrm>
            <a:off x="685800" y="12700"/>
            <a:ext cx="7315200" cy="825500"/>
          </a:xfrm>
          <a:prstGeom prst="rect">
            <a:avLst/>
          </a:prstGeom>
        </p:spPr>
        <p:txBody>
          <a:bodyPr anchor="ctr"/>
          <a:lstStyle>
            <a:lvl1pPr>
              <a:defRPr sz="2800">
                <a:solidFill>
                  <a:srgbClr val="FFFFE1"/>
                </a:solidFill>
              </a:defRPr>
            </a:lvl1pPr>
          </a:lstStyle>
          <a:p>
            <a:pPr/>
            <a:r>
              <a:t>Example of the Valuation Process (1 of 5)</a:t>
            </a:r>
          </a:p>
        </p:txBody>
      </p:sp>
      <p:sp>
        <p:nvSpPr>
          <p:cNvPr id="116" name="Shape 116"/>
          <p:cNvSpPr/>
          <p:nvPr>
            <p:ph type="body" idx="1"/>
          </p:nvPr>
        </p:nvSpPr>
        <p:spPr>
          <a:xfrm>
            <a:off x="685800" y="1219200"/>
            <a:ext cx="8077200" cy="4800600"/>
          </a:xfrm>
          <a:prstGeom prst="rect">
            <a:avLst/>
          </a:prstGeom>
        </p:spPr>
        <p:txBody>
          <a:bodyPr/>
          <a:lstStyle/>
          <a:p>
            <a:pPr marL="495300" indent="-495300">
              <a:spcBef>
                <a:spcPts val="600"/>
              </a:spcBef>
              <a:buSzTx/>
              <a:buNone/>
              <a:defRPr b="1" sz="2600"/>
            </a:pPr>
            <a:r>
              <a:t>International Screening Process</a:t>
            </a:r>
          </a:p>
          <a:p>
            <a:pPr>
              <a:spcBef>
                <a:spcPts val="500"/>
              </a:spcBef>
              <a:buChar char="▪"/>
              <a:defRPr sz="2400"/>
            </a:pPr>
            <a:r>
              <a:t>Lincoln Co. considers these factors when it conducts an initial screening of prospective targets. </a:t>
            </a:r>
          </a:p>
          <a:p>
            <a:pPr>
              <a:spcBef>
                <a:spcPts val="500"/>
              </a:spcBef>
              <a:buChar char="▪"/>
              <a:defRPr sz="2400"/>
            </a:pPr>
            <a:r>
              <a:t>It has identified prospective targets in</a:t>
            </a:r>
          </a:p>
          <a:p>
            <a:pPr lvl="1" marL="742950" indent="-285750">
              <a:spcBef>
                <a:spcPts val="500"/>
              </a:spcBef>
              <a:buClrTx/>
              <a:buChar char="▪"/>
              <a:defRPr sz="2200">
                <a:solidFill>
                  <a:srgbClr val="000000"/>
                </a:solidFill>
              </a:defRPr>
            </a:pPr>
            <a:r>
              <a:t> </a:t>
            </a:r>
            <a:r>
              <a:rPr b="1"/>
              <a:t>Mexico, Brazil, Colombia, and Canada. (Exhibit 15.1)</a:t>
            </a:r>
            <a:endParaRPr sz="1800"/>
          </a:p>
          <a:p>
            <a:pPr>
              <a:spcBef>
                <a:spcPts val="500"/>
              </a:spcBef>
              <a:buChar char="▪"/>
              <a:defRPr sz="2400"/>
            </a:pPr>
            <a:r>
              <a:t>The target’s expected cash flows can be measured by determining the revenue and expense levels in recent years and then adjusting those levels to reflect the changes that would occur after the acquisition.</a:t>
            </a:r>
          </a:p>
        </p:txBody>
      </p:sp>
    </p:spTree>
  </p:cSld>
  <p:clrMapOvr>
    <a:masterClrMapping/>
  </p:clrMapOvr>
  <p:transition xmlns:p14="http://schemas.microsoft.com/office/powerpoint/2010/main" spd="med" advClick="1" p14:dur="1000"/>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8" name="Shape 118"/>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19" name="Shape 119"/>
          <p:cNvSpPr/>
          <p:nvPr>
            <p:ph type="title"/>
          </p:nvPr>
        </p:nvSpPr>
        <p:spPr>
          <a:xfrm>
            <a:off x="685800" y="0"/>
            <a:ext cx="8458200" cy="838200"/>
          </a:xfrm>
          <a:prstGeom prst="rect">
            <a:avLst/>
          </a:prstGeom>
        </p:spPr>
        <p:txBody>
          <a:bodyPr anchor="ctr"/>
          <a:lstStyle/>
          <a:p>
            <a:pPr defTabSz="905255">
              <a:defRPr sz="2574">
                <a:solidFill>
                  <a:srgbClr val="FFFFE1"/>
                </a:solidFill>
              </a:defRPr>
            </a:pPr>
            <a:r>
              <a:t>Exhibit 15.1 </a:t>
            </a:r>
            <a:r>
              <a:rPr b="0"/>
              <a:t>Example of Process Used to Screen Foreign Targets</a:t>
            </a:r>
          </a:p>
        </p:txBody>
      </p:sp>
      <p:pic>
        <p:nvPicPr>
          <p:cNvPr id="120" name="image7.jpg" descr="International Screening Process"/>
          <p:cNvPicPr>
            <a:picLocks noChangeAspect="1"/>
          </p:cNvPicPr>
          <p:nvPr/>
        </p:nvPicPr>
        <p:blipFill>
          <a:blip r:embed="rId2">
            <a:extLst/>
          </a:blip>
          <a:stretch>
            <a:fillRect/>
          </a:stretch>
        </p:blipFill>
        <p:spPr>
          <a:xfrm>
            <a:off x="825093" y="1902168"/>
            <a:ext cx="8186739" cy="2212632"/>
          </a:xfrm>
          <a:prstGeom prst="rect">
            <a:avLst/>
          </a:prstGeom>
          <a:ln w="12700">
            <a:miter lim="400000"/>
          </a:ln>
        </p:spPr>
      </p:pic>
    </p:spTree>
  </p:cSld>
  <p:clrMapOvr>
    <a:masterClrMapping/>
  </p:clrMapOvr>
  <p:transition xmlns:p14="http://schemas.microsoft.com/office/powerpoint/2010/main" spd="med" advClick="1" p14:dur="1000"/>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2" name="Shape 122"/>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23" name="Shape 123"/>
          <p:cNvSpPr/>
          <p:nvPr>
            <p:ph type="title"/>
          </p:nvPr>
        </p:nvSpPr>
        <p:spPr>
          <a:xfrm>
            <a:off x="685800" y="12700"/>
            <a:ext cx="7315200" cy="825500"/>
          </a:xfrm>
          <a:prstGeom prst="rect">
            <a:avLst/>
          </a:prstGeom>
        </p:spPr>
        <p:txBody>
          <a:bodyPr anchor="ctr"/>
          <a:lstStyle/>
          <a:p>
            <a:pPr>
              <a:defRPr sz="2600">
                <a:solidFill>
                  <a:srgbClr val="FFFFE1"/>
                </a:solidFill>
              </a:defRPr>
            </a:pPr>
            <a:r>
              <a:t>Example of the Valuation Process </a:t>
            </a:r>
            <a:r>
              <a:rPr sz="2400"/>
              <a:t>(2 of 5)</a:t>
            </a:r>
          </a:p>
        </p:txBody>
      </p:sp>
      <p:sp>
        <p:nvSpPr>
          <p:cNvPr id="124" name="Shape 124"/>
          <p:cNvSpPr/>
          <p:nvPr>
            <p:ph type="body" idx="1"/>
          </p:nvPr>
        </p:nvSpPr>
        <p:spPr>
          <a:xfrm>
            <a:off x="685800" y="1295400"/>
            <a:ext cx="8153400" cy="4038600"/>
          </a:xfrm>
          <a:prstGeom prst="rect">
            <a:avLst/>
          </a:prstGeom>
        </p:spPr>
        <p:txBody>
          <a:bodyPr/>
          <a:lstStyle/>
          <a:p>
            <a:pPr marL="495300" indent="-495300">
              <a:spcBef>
                <a:spcPts val="1200"/>
              </a:spcBef>
              <a:buSzTx/>
              <a:buNone/>
              <a:defRPr b="1" sz="2600"/>
            </a:pPr>
            <a:r>
              <a:t>Estimating the Target’s Value </a:t>
            </a:r>
            <a:r>
              <a:rPr b="0"/>
              <a:t>(Exhibit 15.2)</a:t>
            </a:r>
            <a:endParaRPr b="0"/>
          </a:p>
          <a:p>
            <a:pPr>
              <a:spcBef>
                <a:spcPts val="1200"/>
              </a:spcBef>
              <a:buChar char="▪"/>
              <a:defRPr b="1" sz="2400"/>
            </a:pPr>
            <a:r>
              <a:t>Estimated Revenue of Target </a:t>
            </a:r>
            <a:r>
              <a:rPr b="0"/>
              <a:t>— Forecasted revenues are C$100 million next year, C$93.3 million in the following year, and C$121 million in the year after that. </a:t>
            </a:r>
            <a:endParaRPr b="0"/>
          </a:p>
          <a:p>
            <a:pPr>
              <a:spcBef>
                <a:spcPts val="1200"/>
              </a:spcBef>
              <a:buChar char="▪"/>
              <a:defRPr b="1" sz="2400"/>
            </a:pPr>
            <a:r>
              <a:t>Estimated Expenses of Target </a:t>
            </a:r>
            <a:r>
              <a:rPr b="0"/>
              <a:t>— Cost of goods sold expected to fall to 40% of revenue because of improvements in efficiency.</a:t>
            </a:r>
            <a:endParaRPr b="0"/>
          </a:p>
          <a:p>
            <a:pPr>
              <a:spcBef>
                <a:spcPts val="1200"/>
              </a:spcBef>
              <a:buChar char="▪"/>
              <a:defRPr b="1" sz="2400"/>
            </a:pPr>
            <a:r>
              <a:t>Estimated Earnings of Target </a:t>
            </a:r>
            <a:r>
              <a:rPr b="0"/>
              <a:t>— Earnings before taxes and earnings after taxes are estimated.</a:t>
            </a:r>
          </a:p>
        </p:txBody>
      </p:sp>
    </p:spTree>
  </p:cSld>
  <p:clrMapOvr>
    <a:masterClrMapping/>
  </p:clrMapOvr>
  <p:transition xmlns:p14="http://schemas.microsoft.com/office/powerpoint/2010/main" spd="med" advClick="1" p14:dur="1000"/>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6" name="Shape 126"/>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27" name="Shape 127"/>
          <p:cNvSpPr/>
          <p:nvPr>
            <p:ph type="title"/>
          </p:nvPr>
        </p:nvSpPr>
        <p:spPr>
          <a:xfrm>
            <a:off x="685800" y="0"/>
            <a:ext cx="8458200" cy="838200"/>
          </a:xfrm>
          <a:prstGeom prst="rect">
            <a:avLst/>
          </a:prstGeom>
        </p:spPr>
        <p:txBody>
          <a:bodyPr anchor="ctr"/>
          <a:lstStyle/>
          <a:p>
            <a:pPr defTabSz="905255">
              <a:defRPr sz="2574">
                <a:solidFill>
                  <a:srgbClr val="FFFFE1"/>
                </a:solidFill>
              </a:defRPr>
            </a:pPr>
            <a:r>
              <a:t>Exhibit 15.2 </a:t>
            </a:r>
            <a:r>
              <a:rPr b="0"/>
              <a:t>Valuation of Canadian Target Based on the Assumptions Provided (in Millions of Dollars)</a:t>
            </a:r>
          </a:p>
        </p:txBody>
      </p:sp>
      <p:pic>
        <p:nvPicPr>
          <p:cNvPr id="128" name="image8.jpg" descr="Estimating the Target’s Value"/>
          <p:cNvPicPr>
            <a:picLocks noChangeAspect="1"/>
          </p:cNvPicPr>
          <p:nvPr/>
        </p:nvPicPr>
        <p:blipFill>
          <a:blip r:embed="rId2">
            <a:extLst/>
          </a:blip>
          <a:stretch>
            <a:fillRect/>
          </a:stretch>
        </p:blipFill>
        <p:spPr>
          <a:xfrm>
            <a:off x="891916" y="1600200"/>
            <a:ext cx="8102467" cy="4038600"/>
          </a:xfrm>
          <a:prstGeom prst="rect">
            <a:avLst/>
          </a:prstGeom>
          <a:ln w="12700">
            <a:miter lim="400000"/>
          </a:ln>
        </p:spPr>
      </p:pic>
    </p:spTree>
  </p:cSld>
  <p:clrMapOvr>
    <a:masterClrMapping/>
  </p:clrMapOvr>
  <p:transition xmlns:p14="http://schemas.microsoft.com/office/powerpoint/2010/main" spd="med" advClick="1" p14:dur="1000"/>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0" name="Shape 130"/>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31" name="Shape 131"/>
          <p:cNvSpPr/>
          <p:nvPr>
            <p:ph type="title"/>
          </p:nvPr>
        </p:nvSpPr>
        <p:spPr>
          <a:xfrm>
            <a:off x="685800" y="12700"/>
            <a:ext cx="7315200" cy="825500"/>
          </a:xfrm>
          <a:prstGeom prst="rect">
            <a:avLst/>
          </a:prstGeom>
        </p:spPr>
        <p:txBody>
          <a:bodyPr anchor="ctr"/>
          <a:lstStyle>
            <a:lvl1pPr>
              <a:defRPr sz="2800">
                <a:solidFill>
                  <a:srgbClr val="FFFFE1"/>
                </a:solidFill>
              </a:defRPr>
            </a:lvl1pPr>
          </a:lstStyle>
          <a:p>
            <a:pPr/>
            <a:r>
              <a:t>Example of the Valuation Process (3 of 5) </a:t>
            </a:r>
          </a:p>
        </p:txBody>
      </p:sp>
      <p:sp>
        <p:nvSpPr>
          <p:cNvPr id="132" name="Shape 132"/>
          <p:cNvSpPr/>
          <p:nvPr>
            <p:ph type="body" idx="1"/>
          </p:nvPr>
        </p:nvSpPr>
        <p:spPr>
          <a:xfrm>
            <a:off x="685800" y="1219200"/>
            <a:ext cx="8153400" cy="4038600"/>
          </a:xfrm>
          <a:prstGeom prst="rect">
            <a:avLst/>
          </a:prstGeom>
        </p:spPr>
        <p:txBody>
          <a:bodyPr/>
          <a:lstStyle/>
          <a:p>
            <a:pPr marL="495300" indent="-495300">
              <a:spcBef>
                <a:spcPts val="1200"/>
              </a:spcBef>
              <a:buSzTx/>
              <a:buNone/>
              <a:defRPr b="1" sz="2600"/>
            </a:pPr>
            <a:r>
              <a:t>Estimating the Target’s Value </a:t>
            </a:r>
            <a:r>
              <a:rPr b="0"/>
              <a:t>(cont.)</a:t>
            </a:r>
            <a:endParaRPr b="0"/>
          </a:p>
          <a:p>
            <a:pPr>
              <a:spcBef>
                <a:spcPts val="1200"/>
              </a:spcBef>
              <a:buChar char="▪"/>
              <a:defRPr b="1" sz="2400"/>
            </a:pPr>
            <a:r>
              <a:t>Cash Flows to Parent </a:t>
            </a:r>
            <a:r>
              <a:rPr b="0"/>
              <a:t>— Because Lincoln’s parent wishes to assess the target from its own perspective, it focuses on the dollar cash flows that it expects to receive. </a:t>
            </a:r>
            <a:endParaRPr b="0"/>
          </a:p>
          <a:p>
            <a:pPr>
              <a:spcBef>
                <a:spcPts val="1200"/>
              </a:spcBef>
              <a:buChar char="▪"/>
              <a:defRPr b="1" sz="2400"/>
            </a:pPr>
            <a:r>
              <a:t>Valuing the Present Value of Estimated Cash Flows </a:t>
            </a:r>
            <a:r>
              <a:rPr b="0"/>
              <a:t>— Assuming a required rate of return of 20%, the present value of the target is estimated to be $158.72 million after 3 years.</a:t>
            </a:r>
          </a:p>
        </p:txBody>
      </p:sp>
    </p:spTree>
  </p:cSld>
  <p:clrMapOvr>
    <a:masterClrMapping/>
  </p:clrMapOvr>
  <p:transition xmlns:p14="http://schemas.microsoft.com/office/powerpoint/2010/main" spd="med" advClick="1" p14:dur="1000"/>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4" name="Shape 134"/>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35" name="Shape 135"/>
          <p:cNvSpPr/>
          <p:nvPr>
            <p:ph type="title"/>
          </p:nvPr>
        </p:nvSpPr>
        <p:spPr>
          <a:xfrm>
            <a:off x="685800" y="0"/>
            <a:ext cx="7315200" cy="838200"/>
          </a:xfrm>
          <a:prstGeom prst="rect">
            <a:avLst/>
          </a:prstGeom>
        </p:spPr>
        <p:txBody>
          <a:bodyPr anchor="ctr"/>
          <a:lstStyle>
            <a:lvl1pPr>
              <a:defRPr sz="2800">
                <a:solidFill>
                  <a:srgbClr val="FFFFE1"/>
                </a:solidFill>
              </a:defRPr>
            </a:lvl1pPr>
          </a:lstStyle>
          <a:p>
            <a:pPr/>
            <a:r>
              <a:t>Example of the Valuation Process (4 of 5) </a:t>
            </a:r>
          </a:p>
        </p:txBody>
      </p:sp>
      <p:sp>
        <p:nvSpPr>
          <p:cNvPr id="136" name="Shape 136"/>
          <p:cNvSpPr/>
          <p:nvPr>
            <p:ph type="body" idx="1"/>
          </p:nvPr>
        </p:nvSpPr>
        <p:spPr>
          <a:xfrm>
            <a:off x="685800" y="1219200"/>
            <a:ext cx="7315200" cy="4038600"/>
          </a:xfrm>
          <a:prstGeom prst="rect">
            <a:avLst/>
          </a:prstGeom>
        </p:spPr>
        <p:txBody>
          <a:bodyPr/>
          <a:lstStyle/>
          <a:p>
            <a:pPr marL="495300" indent="-495300">
              <a:spcBef>
                <a:spcPts val="600"/>
              </a:spcBef>
              <a:buSzTx/>
              <a:buNone/>
              <a:defRPr b="1" sz="2600"/>
            </a:pPr>
            <a:r>
              <a:t>Estimating the Target’s Value </a:t>
            </a:r>
            <a:r>
              <a:rPr b="0"/>
              <a:t>(cont.)</a:t>
            </a:r>
          </a:p>
          <a:p>
            <a:pPr>
              <a:spcBef>
                <a:spcPts val="500"/>
              </a:spcBef>
              <a:buChar char="▪"/>
              <a:defRPr b="1" sz="2400"/>
            </a:pPr>
            <a:r>
              <a:t>Sources of Uncertainty</a:t>
            </a:r>
          </a:p>
          <a:p>
            <a:pPr lvl="1" marL="742950" indent="-285750">
              <a:spcBef>
                <a:spcPts val="500"/>
              </a:spcBef>
              <a:buClrTx/>
              <a:buChar char="▪"/>
              <a:defRPr sz="2200">
                <a:solidFill>
                  <a:srgbClr val="000000"/>
                </a:solidFill>
              </a:defRPr>
            </a:pPr>
            <a:r>
              <a:t>Growth rate of revenue is subject to uncertainty.</a:t>
            </a:r>
            <a:endParaRPr sz="1800"/>
          </a:p>
          <a:p>
            <a:pPr lvl="1" marL="742950" indent="-285750">
              <a:spcBef>
                <a:spcPts val="500"/>
              </a:spcBef>
              <a:buClrTx/>
              <a:buChar char="▪"/>
              <a:defRPr sz="2200">
                <a:solidFill>
                  <a:srgbClr val="000000"/>
                </a:solidFill>
              </a:defRPr>
            </a:pPr>
            <a:r>
              <a:t>Cost of goods sold could exceed assumed level.</a:t>
            </a:r>
            <a:endParaRPr sz="1800"/>
          </a:p>
          <a:p>
            <a:pPr lvl="1" marL="742950" indent="-285750">
              <a:spcBef>
                <a:spcPts val="500"/>
              </a:spcBef>
              <a:buClrTx/>
              <a:buChar char="▪"/>
              <a:defRPr sz="2200">
                <a:solidFill>
                  <a:srgbClr val="000000"/>
                </a:solidFill>
              </a:defRPr>
            </a:pPr>
            <a:r>
              <a:t>Selling and administrative expenses could exceed assumptions.</a:t>
            </a:r>
            <a:endParaRPr sz="1800"/>
          </a:p>
          <a:p>
            <a:pPr lvl="1" marL="742950" indent="-285750">
              <a:spcBef>
                <a:spcPts val="500"/>
              </a:spcBef>
              <a:buClrTx/>
              <a:buChar char="▪"/>
              <a:defRPr sz="2200">
                <a:solidFill>
                  <a:srgbClr val="000000"/>
                </a:solidFill>
              </a:defRPr>
            </a:pPr>
            <a:r>
              <a:t>Corporate tax rate could increase.</a:t>
            </a:r>
            <a:endParaRPr sz="1800"/>
          </a:p>
          <a:p>
            <a:pPr lvl="1" marL="742950" indent="-285750">
              <a:spcBef>
                <a:spcPts val="500"/>
              </a:spcBef>
              <a:buClrTx/>
              <a:buChar char="▪"/>
              <a:defRPr sz="2200">
                <a:solidFill>
                  <a:srgbClr val="000000"/>
                </a:solidFill>
              </a:defRPr>
            </a:pPr>
            <a:r>
              <a:t>Exchange rate may be weaker than expected.</a:t>
            </a:r>
            <a:endParaRPr sz="1800"/>
          </a:p>
          <a:p>
            <a:pPr lvl="1" marL="742950" indent="-285750">
              <a:spcBef>
                <a:spcPts val="500"/>
              </a:spcBef>
              <a:buClrTx/>
              <a:buChar char="▪"/>
              <a:defRPr sz="2200">
                <a:solidFill>
                  <a:srgbClr val="000000"/>
                </a:solidFill>
              </a:defRPr>
            </a:pPr>
            <a:r>
              <a:t>Estimated selling price of target in future may be incorrect.</a:t>
            </a:r>
          </a:p>
        </p:txBody>
      </p:sp>
    </p:spTree>
  </p:cSld>
  <p:clrMapOvr>
    <a:masterClrMapping/>
  </p:clrMapOvr>
  <p:transition xmlns:p14="http://schemas.microsoft.com/office/powerpoint/2010/main" spd="med" advClick="1" p14:dur="1000"/>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8" name="Shape 138"/>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39" name="Shape 139"/>
          <p:cNvSpPr/>
          <p:nvPr>
            <p:ph type="title"/>
          </p:nvPr>
        </p:nvSpPr>
        <p:spPr>
          <a:xfrm>
            <a:off x="685800" y="-33338"/>
            <a:ext cx="7315200" cy="871538"/>
          </a:xfrm>
          <a:prstGeom prst="rect">
            <a:avLst/>
          </a:prstGeom>
        </p:spPr>
        <p:txBody>
          <a:bodyPr anchor="ctr"/>
          <a:lstStyle/>
          <a:p>
            <a:pPr>
              <a:defRPr sz="2800">
                <a:solidFill>
                  <a:srgbClr val="FFFFE1"/>
                </a:solidFill>
              </a:defRPr>
            </a:pPr>
            <a:r>
              <a:t>Example of the Valuation Process (5 of 5)</a:t>
            </a:r>
            <a:r>
              <a:rPr sz="2400"/>
              <a:t> </a:t>
            </a:r>
          </a:p>
        </p:txBody>
      </p:sp>
      <p:sp>
        <p:nvSpPr>
          <p:cNvPr id="140" name="Shape 140"/>
          <p:cNvSpPr/>
          <p:nvPr>
            <p:ph type="body" idx="1"/>
          </p:nvPr>
        </p:nvSpPr>
        <p:spPr>
          <a:xfrm>
            <a:off x="685800" y="1219200"/>
            <a:ext cx="8458200" cy="5105400"/>
          </a:xfrm>
          <a:prstGeom prst="rect">
            <a:avLst/>
          </a:prstGeom>
        </p:spPr>
        <p:txBody>
          <a:bodyPr/>
          <a:lstStyle/>
          <a:p>
            <a:pPr marL="0" indent="0">
              <a:spcBef>
                <a:spcPts val="600"/>
              </a:spcBef>
              <a:buSzTx/>
              <a:buNone/>
              <a:defRPr b="1" sz="2600"/>
            </a:pPr>
            <a:r>
              <a:t>Changes in Valuation Over Time</a:t>
            </a:r>
          </a:p>
          <a:p>
            <a:pPr>
              <a:spcBef>
                <a:spcPts val="500"/>
              </a:spcBef>
              <a:buChar char="▪"/>
              <a:defRPr b="1" sz="2400"/>
            </a:pPr>
            <a:r>
              <a:t>Impact of stock market conditions </a:t>
            </a:r>
            <a:r>
              <a:rPr b="0"/>
              <a:t>— A change in stock market conditions affects the price per share of each stock in that market.</a:t>
            </a:r>
            <a:endParaRPr b="0"/>
          </a:p>
          <a:p>
            <a:pPr>
              <a:spcBef>
                <a:spcPts val="500"/>
              </a:spcBef>
              <a:buChar char="▪"/>
              <a:defRPr b="1" sz="2400"/>
            </a:pPr>
            <a:r>
              <a:t>Impact of credit availability </a:t>
            </a:r>
            <a:r>
              <a:rPr b="0"/>
              <a:t>— Greatly impacts the ability of MNCs to make acquisitions.</a:t>
            </a:r>
            <a:endParaRPr b="0"/>
          </a:p>
          <a:p>
            <a:pPr>
              <a:spcBef>
                <a:spcPts val="500"/>
              </a:spcBef>
              <a:buChar char="▪"/>
              <a:defRPr b="1" sz="2400"/>
            </a:pPr>
            <a:r>
              <a:t>Impact of exchange rates </a:t>
            </a:r>
            <a:r>
              <a:rPr b="0"/>
              <a:t>— If the foreign currency appreciates by the time the acquirer makes payment, the acquisition will be more costly.</a:t>
            </a:r>
            <a:endParaRPr b="0"/>
          </a:p>
          <a:p>
            <a:pPr>
              <a:spcBef>
                <a:spcPts val="500"/>
              </a:spcBef>
              <a:buChar char="▪"/>
              <a:defRPr b="1" sz="2400"/>
            </a:pPr>
            <a:r>
              <a:t>Impact of market anticipation regarding the target </a:t>
            </a:r>
            <a:r>
              <a:rPr b="0"/>
              <a:t>— The stock price of the target may increase if investors anticipate that the target will be acquired because they are aware that stock prices of targets rise abruptly after a bid by the acquiring firm.</a:t>
            </a:r>
          </a:p>
        </p:txBody>
      </p:sp>
    </p:spTree>
  </p:cSld>
  <p:clrMapOvr>
    <a:masterClrMapping/>
  </p:clrMapOvr>
  <p:transition xmlns:p14="http://schemas.microsoft.com/office/powerpoint/2010/main" spd="med" advClick="1" p14:dur="1000"/>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2" name="Shape 142"/>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43" name="Shape 143"/>
          <p:cNvSpPr/>
          <p:nvPr>
            <p:ph type="title"/>
          </p:nvPr>
        </p:nvSpPr>
        <p:spPr>
          <a:xfrm>
            <a:off x="685800" y="0"/>
            <a:ext cx="7315200" cy="762000"/>
          </a:xfrm>
          <a:prstGeom prst="rect">
            <a:avLst/>
          </a:prstGeom>
        </p:spPr>
        <p:txBody>
          <a:bodyPr anchor="ctr"/>
          <a:lstStyle>
            <a:lvl1pPr>
              <a:defRPr sz="2800">
                <a:solidFill>
                  <a:srgbClr val="FFFFE1"/>
                </a:solidFill>
              </a:defRPr>
            </a:lvl1pPr>
          </a:lstStyle>
          <a:p>
            <a:pPr/>
            <a:r>
              <a:t>Disparity in Foreign Target Valuations</a:t>
            </a:r>
          </a:p>
        </p:txBody>
      </p:sp>
      <p:sp>
        <p:nvSpPr>
          <p:cNvPr id="144" name="Shape 144"/>
          <p:cNvSpPr/>
          <p:nvPr>
            <p:ph type="body" idx="1"/>
          </p:nvPr>
        </p:nvSpPr>
        <p:spPr>
          <a:xfrm>
            <a:off x="761999" y="1219200"/>
            <a:ext cx="8075615" cy="5181600"/>
          </a:xfrm>
          <a:prstGeom prst="rect">
            <a:avLst/>
          </a:prstGeom>
        </p:spPr>
        <p:txBody>
          <a:bodyPr/>
          <a:lstStyle/>
          <a:p>
            <a:pPr marL="0" indent="0">
              <a:spcBef>
                <a:spcPts val="1800"/>
              </a:spcBef>
              <a:buSzTx/>
              <a:buNone/>
              <a:defRPr b="1" sz="2600"/>
            </a:pPr>
            <a:r>
              <a:t>Expected cash flows of the foreign target </a:t>
            </a:r>
            <a:r>
              <a:rPr b="0"/>
              <a:t>— Each MNC may have a different plan as to how the target will fit within its structure and how the target will conduct future operations. </a:t>
            </a:r>
            <a:endParaRPr b="0"/>
          </a:p>
          <a:p>
            <a:pPr marL="0" indent="0">
              <a:spcBef>
                <a:spcPts val="1800"/>
              </a:spcBef>
              <a:buSzTx/>
              <a:buNone/>
              <a:defRPr b="1" sz="2600"/>
            </a:pPr>
            <a:r>
              <a:t>Exchange rate effects on remitted earnings </a:t>
            </a:r>
            <a:r>
              <a:rPr b="0"/>
              <a:t>— Valuation can vary among MNCs simply because of differences in the exchange rate effects.</a:t>
            </a:r>
            <a:endParaRPr b="0"/>
          </a:p>
          <a:p>
            <a:pPr marL="0" indent="0">
              <a:spcBef>
                <a:spcPts val="1800"/>
              </a:spcBef>
              <a:buSzTx/>
              <a:buNone/>
              <a:defRPr b="1" sz="2600"/>
            </a:pPr>
            <a:r>
              <a:t>Required return of the acquirer </a:t>
            </a:r>
            <a:r>
              <a:rPr b="0"/>
              <a:t>— The valuation of the target could also vary among MNCs because of differences in their required rate of return.</a:t>
            </a:r>
          </a:p>
        </p:txBody>
      </p:sp>
    </p:spTree>
  </p:cSld>
  <p:clrMapOvr>
    <a:masterClrMapping/>
  </p:clrMapOvr>
  <p:transition xmlns:p14="http://schemas.microsoft.com/office/powerpoint/2010/main" spd="med" advClick="1" p14:dur="1000"/>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6" name="Shape 146"/>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47" name="Shape 147"/>
          <p:cNvSpPr/>
          <p:nvPr>
            <p:ph type="title"/>
          </p:nvPr>
        </p:nvSpPr>
        <p:spPr>
          <a:xfrm>
            <a:off x="685800" y="25400"/>
            <a:ext cx="8077200" cy="812800"/>
          </a:xfrm>
          <a:prstGeom prst="rect">
            <a:avLst/>
          </a:prstGeom>
        </p:spPr>
        <p:txBody>
          <a:bodyPr anchor="ctr"/>
          <a:lstStyle>
            <a:lvl1pPr>
              <a:defRPr sz="2800">
                <a:solidFill>
                  <a:srgbClr val="FFFFE1"/>
                </a:solidFill>
              </a:defRPr>
            </a:lvl1pPr>
          </a:lstStyle>
          <a:p>
            <a:pPr/>
            <a:r>
              <a:t>Other Corporate Control Decisions (1 of 4)</a:t>
            </a:r>
          </a:p>
        </p:txBody>
      </p:sp>
      <p:sp>
        <p:nvSpPr>
          <p:cNvPr id="148" name="Shape 148"/>
          <p:cNvSpPr/>
          <p:nvPr>
            <p:ph type="body" idx="1"/>
          </p:nvPr>
        </p:nvSpPr>
        <p:spPr>
          <a:xfrm>
            <a:off x="838200" y="1219200"/>
            <a:ext cx="8153400" cy="4038600"/>
          </a:xfrm>
          <a:prstGeom prst="rect">
            <a:avLst/>
          </a:prstGeom>
        </p:spPr>
        <p:txBody>
          <a:bodyPr/>
          <a:lstStyle/>
          <a:p>
            <a:pPr marL="0" indent="0">
              <a:spcBef>
                <a:spcPts val="1800"/>
              </a:spcBef>
              <a:buSzTx/>
              <a:buNone/>
              <a:defRPr b="1" sz="2600"/>
            </a:pPr>
            <a:r>
              <a:t>International partial acquisitions </a:t>
            </a:r>
            <a:r>
              <a:rPr b="0"/>
              <a:t>— A partial international acquisition requires less funds because only a portion of the foreign target’s shares are purchased.</a:t>
            </a:r>
            <a:endParaRPr b="0"/>
          </a:p>
          <a:p>
            <a:pPr>
              <a:spcBef>
                <a:spcPts val="1800"/>
              </a:spcBef>
              <a:buChar char="▪"/>
              <a:defRPr b="1" sz="2400"/>
            </a:pPr>
            <a:r>
              <a:t>Valuation Process — </a:t>
            </a:r>
            <a:r>
              <a:rPr b="0"/>
              <a:t>When an MNC considers a partial acquisition it must take the perspective of a passive investor rather than as a decision maker.</a:t>
            </a:r>
          </a:p>
        </p:txBody>
      </p:sp>
    </p:spTree>
  </p:cSld>
  <p:clrMapOvr>
    <a:masterClrMapping/>
  </p:clrMapOvr>
  <p:transition xmlns:p14="http://schemas.microsoft.com/office/powerpoint/2010/main" spd="med" advClick="1" p14:dur="1000"/>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0" name="Shape 150"/>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51" name="Shape 151"/>
          <p:cNvSpPr/>
          <p:nvPr>
            <p:ph type="title"/>
          </p:nvPr>
        </p:nvSpPr>
        <p:spPr>
          <a:xfrm>
            <a:off x="685800" y="25400"/>
            <a:ext cx="7696200" cy="812800"/>
          </a:xfrm>
          <a:prstGeom prst="rect">
            <a:avLst/>
          </a:prstGeom>
        </p:spPr>
        <p:txBody>
          <a:bodyPr anchor="ctr"/>
          <a:lstStyle>
            <a:lvl1pPr>
              <a:defRPr sz="2800">
                <a:solidFill>
                  <a:srgbClr val="FFFFE1"/>
                </a:solidFill>
              </a:defRPr>
            </a:lvl1pPr>
          </a:lstStyle>
          <a:p>
            <a:pPr/>
            <a:r>
              <a:t>Other Corporate Control Decisions (2 of 4)</a:t>
            </a:r>
          </a:p>
        </p:txBody>
      </p:sp>
      <p:sp>
        <p:nvSpPr>
          <p:cNvPr id="152" name="Shape 152"/>
          <p:cNvSpPr/>
          <p:nvPr>
            <p:ph type="body" idx="1"/>
          </p:nvPr>
        </p:nvSpPr>
        <p:spPr>
          <a:xfrm>
            <a:off x="838200" y="1219200"/>
            <a:ext cx="8153400" cy="4038600"/>
          </a:xfrm>
          <a:prstGeom prst="rect">
            <a:avLst/>
          </a:prstGeom>
        </p:spPr>
        <p:txBody>
          <a:bodyPr/>
          <a:lstStyle/>
          <a:p>
            <a:pPr marL="495300" indent="-495300">
              <a:spcBef>
                <a:spcPts val="600"/>
              </a:spcBef>
              <a:buSzTx/>
              <a:buNone/>
              <a:defRPr b="1" sz="2600"/>
            </a:pPr>
            <a:r>
              <a:t>International acquisitions of privatized businesses</a:t>
            </a:r>
          </a:p>
          <a:p>
            <a:pPr>
              <a:spcBef>
                <a:spcPts val="500"/>
              </a:spcBef>
              <a:buChar char="▪"/>
              <a:defRPr b="1" sz="2400"/>
            </a:pPr>
            <a:r>
              <a:t>Valuation Process </a:t>
            </a:r>
            <a:r>
              <a:rPr b="0"/>
              <a:t>(difficult for following reasons)</a:t>
            </a:r>
            <a:r>
              <a:t>:</a:t>
            </a:r>
            <a:endParaRPr sz="2800"/>
          </a:p>
          <a:p>
            <a:pPr lvl="1" marL="742950" indent="-285750">
              <a:spcBef>
                <a:spcPts val="500"/>
              </a:spcBef>
              <a:buClrTx/>
              <a:buChar char="▪"/>
              <a:defRPr sz="2200">
                <a:solidFill>
                  <a:srgbClr val="000000"/>
                </a:solidFill>
              </a:defRPr>
            </a:pPr>
            <a:r>
              <a:t>Future cash flows are uncertain due to introduction of competition.</a:t>
            </a:r>
            <a:endParaRPr sz="1800"/>
          </a:p>
          <a:p>
            <a:pPr lvl="1" marL="742950" indent="-285750">
              <a:spcBef>
                <a:spcPts val="500"/>
              </a:spcBef>
              <a:buClrTx/>
              <a:buChar char="▪"/>
              <a:defRPr sz="2200">
                <a:solidFill>
                  <a:srgbClr val="000000"/>
                </a:solidFill>
              </a:defRPr>
            </a:pPr>
            <a:r>
              <a:t>Data regarding value and benchmarks are limited.</a:t>
            </a:r>
            <a:endParaRPr sz="1800"/>
          </a:p>
          <a:p>
            <a:pPr lvl="1" marL="742950" indent="-285750">
              <a:spcBef>
                <a:spcPts val="500"/>
              </a:spcBef>
              <a:buClrTx/>
              <a:buChar char="▪"/>
              <a:defRPr sz="2200">
                <a:solidFill>
                  <a:srgbClr val="000000"/>
                </a:solidFill>
              </a:defRPr>
            </a:pPr>
            <a:r>
              <a:t>Economic conditions are uncertain in transitional economies.</a:t>
            </a:r>
            <a:endParaRPr sz="1800"/>
          </a:p>
          <a:p>
            <a:pPr lvl="1" marL="742950" indent="-285750">
              <a:spcBef>
                <a:spcPts val="500"/>
              </a:spcBef>
              <a:buClrTx/>
              <a:buChar char="▪"/>
              <a:defRPr sz="2200">
                <a:solidFill>
                  <a:srgbClr val="000000"/>
                </a:solidFill>
              </a:defRPr>
            </a:pPr>
            <a:r>
              <a:t>Political conditions are volatile.</a:t>
            </a:r>
            <a:endParaRPr sz="1800"/>
          </a:p>
          <a:p>
            <a:pPr lvl="1" marL="742950" indent="-285750">
              <a:spcBef>
                <a:spcPts val="500"/>
              </a:spcBef>
              <a:buClrTx/>
              <a:buChar char="▪"/>
              <a:defRPr sz="2200">
                <a:solidFill>
                  <a:srgbClr val="000000"/>
                </a:solidFill>
              </a:defRPr>
            </a:pPr>
            <a:r>
              <a:t>Potential conflict between government control and acquirers may exist.</a:t>
            </a:r>
          </a:p>
        </p:txBody>
      </p:sp>
    </p:spTree>
  </p:cSld>
  <p:clrMapOvr>
    <a:masterClrMapping/>
  </p:clrMapOvr>
  <p:transition xmlns:p14="http://schemas.microsoft.com/office/powerpoint/2010/main" spd="med" advClick="1" p14:dur="1000"/>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4" name="Shape 154"/>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55" name="Shape 155"/>
          <p:cNvSpPr/>
          <p:nvPr>
            <p:ph type="title"/>
          </p:nvPr>
        </p:nvSpPr>
        <p:spPr>
          <a:xfrm>
            <a:off x="685800" y="25400"/>
            <a:ext cx="8001000" cy="812800"/>
          </a:xfrm>
          <a:prstGeom prst="rect">
            <a:avLst/>
          </a:prstGeom>
        </p:spPr>
        <p:txBody>
          <a:bodyPr anchor="ctr"/>
          <a:lstStyle>
            <a:lvl1pPr>
              <a:defRPr sz="2800">
                <a:solidFill>
                  <a:srgbClr val="FFFFE1"/>
                </a:solidFill>
              </a:defRPr>
            </a:lvl1pPr>
          </a:lstStyle>
          <a:p>
            <a:pPr/>
            <a:r>
              <a:t>Other Corporate Control Decisions (3 of 4)</a:t>
            </a:r>
          </a:p>
        </p:txBody>
      </p:sp>
      <p:sp>
        <p:nvSpPr>
          <p:cNvPr id="156" name="Shape 156"/>
          <p:cNvSpPr/>
          <p:nvPr>
            <p:ph type="body" idx="1"/>
          </p:nvPr>
        </p:nvSpPr>
        <p:spPr>
          <a:xfrm>
            <a:off x="762000" y="1219200"/>
            <a:ext cx="8382000" cy="4800600"/>
          </a:xfrm>
          <a:prstGeom prst="rect">
            <a:avLst/>
          </a:prstGeom>
        </p:spPr>
        <p:txBody>
          <a:bodyPr/>
          <a:lstStyle/>
          <a:p>
            <a:pPr marL="0" indent="0">
              <a:spcBef>
                <a:spcPts val="1200"/>
              </a:spcBef>
              <a:buSzTx/>
              <a:buNone/>
              <a:defRPr b="1" sz="2600"/>
            </a:pPr>
            <a:r>
              <a:t>International Divestitures </a:t>
            </a:r>
            <a:r>
              <a:rPr b="0"/>
              <a:t>— Common external forces that could </a:t>
            </a:r>
            <a:r>
              <a:rPr u="sng"/>
              <a:t>reduce the present value </a:t>
            </a:r>
            <a:r>
              <a:rPr b="0"/>
              <a:t>of a foreign subsidiary’s future cash flows.</a:t>
            </a:r>
            <a:endParaRPr b="0"/>
          </a:p>
          <a:p>
            <a:pPr lvl="1" marL="231775" indent="-231775">
              <a:spcBef>
                <a:spcPts val="600"/>
              </a:spcBef>
              <a:buClrTx/>
              <a:buChar char="▪"/>
              <a:defRPr sz="2400"/>
            </a:pPr>
            <a:r>
              <a:t>A </a:t>
            </a:r>
            <a:r>
              <a:rPr b="1"/>
              <a:t>weakening economy </a:t>
            </a:r>
            <a:r>
              <a:t>in the host country could reduce expected cash flows to be generated by the subsidiary,</a:t>
            </a:r>
            <a:endParaRPr sz="1800">
              <a:solidFill>
                <a:srgbClr val="000000"/>
              </a:solidFill>
            </a:endParaRPr>
          </a:p>
          <a:p>
            <a:pPr lvl="1" marL="231775" indent="-231775">
              <a:spcBef>
                <a:spcPts val="600"/>
              </a:spcBef>
              <a:buClrTx/>
              <a:buChar char="▪"/>
              <a:defRPr sz="2400"/>
            </a:pPr>
            <a:r>
              <a:t>a </a:t>
            </a:r>
            <a:r>
              <a:rPr b="1"/>
              <a:t>reduction in the local currency </a:t>
            </a:r>
            <a:r>
              <a:t>of the host country could reduce the exchange rate at which the cash flows generated by the subsidiary would be converted to dollars,</a:t>
            </a:r>
            <a:endParaRPr sz="1800">
              <a:solidFill>
                <a:srgbClr val="000000"/>
              </a:solidFill>
            </a:endParaRPr>
          </a:p>
          <a:p>
            <a:pPr lvl="1" marL="231775" indent="-231775">
              <a:spcBef>
                <a:spcPts val="600"/>
              </a:spcBef>
              <a:buClrTx/>
              <a:buChar char="▪"/>
              <a:defRPr b="1" sz="2400"/>
            </a:pPr>
            <a:r>
              <a:t>higher taxes </a:t>
            </a:r>
            <a:r>
              <a:rPr b="0"/>
              <a:t>imposed by the host government would reduce the expected cash flows of the subsidiary</a:t>
            </a:r>
          </a:p>
        </p:txBody>
      </p:sp>
    </p:spTree>
  </p:cSld>
  <p:clrMapOvr>
    <a:masterClrMapping/>
  </p:clrMapOvr>
  <p:transition xmlns:p14="http://schemas.microsoft.com/office/powerpoint/2010/main" spd="med" advClick="1" p14:dur="1000"/>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8" name="Shape 158"/>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59" name="Shape 159"/>
          <p:cNvSpPr/>
          <p:nvPr>
            <p:ph type="title"/>
          </p:nvPr>
        </p:nvSpPr>
        <p:spPr>
          <a:xfrm>
            <a:off x="685800" y="25400"/>
            <a:ext cx="7848600" cy="812800"/>
          </a:xfrm>
          <a:prstGeom prst="rect">
            <a:avLst/>
          </a:prstGeom>
        </p:spPr>
        <p:txBody>
          <a:bodyPr anchor="ctr"/>
          <a:lstStyle>
            <a:lvl1pPr>
              <a:defRPr sz="2800">
                <a:solidFill>
                  <a:srgbClr val="FFFFE1"/>
                </a:solidFill>
              </a:defRPr>
            </a:lvl1pPr>
          </a:lstStyle>
          <a:p>
            <a:pPr/>
            <a:r>
              <a:t>Other Corporate Control Decisions (4 of 4)</a:t>
            </a:r>
          </a:p>
        </p:txBody>
      </p:sp>
      <p:sp>
        <p:nvSpPr>
          <p:cNvPr id="160" name="Shape 160"/>
          <p:cNvSpPr/>
          <p:nvPr>
            <p:ph type="body" idx="1"/>
          </p:nvPr>
        </p:nvSpPr>
        <p:spPr>
          <a:xfrm>
            <a:off x="762000" y="1219200"/>
            <a:ext cx="8382000" cy="4800600"/>
          </a:xfrm>
          <a:prstGeom prst="rect">
            <a:avLst/>
          </a:prstGeom>
        </p:spPr>
        <p:txBody>
          <a:bodyPr/>
          <a:lstStyle/>
          <a:p>
            <a:pPr marL="0" indent="0">
              <a:spcBef>
                <a:spcPts val="1200"/>
              </a:spcBef>
              <a:buSzTx/>
              <a:buNone/>
              <a:defRPr b="1" sz="2600"/>
            </a:pPr>
            <a:r>
              <a:t>International Divestitures </a:t>
            </a:r>
            <a:r>
              <a:rPr b="0"/>
              <a:t>(cont.)</a:t>
            </a:r>
            <a:endParaRPr sz="2400"/>
          </a:p>
          <a:p>
            <a:pPr lvl="1" marL="231775" indent="-231775">
              <a:spcBef>
                <a:spcPts val="600"/>
              </a:spcBef>
              <a:buClrTx/>
              <a:buChar char="▪"/>
              <a:defRPr sz="2400"/>
            </a:pPr>
            <a:r>
              <a:t>An </a:t>
            </a:r>
            <a:r>
              <a:rPr b="1"/>
              <a:t>increase in the MNC parent’s cost of capital </a:t>
            </a:r>
            <a:r>
              <a:t>would increase the discount rate at which expected future cash flows are discounted when determining the present value of the subsidiary.</a:t>
            </a:r>
            <a:endParaRPr sz="1800">
              <a:solidFill>
                <a:srgbClr val="000000"/>
              </a:solidFill>
            </a:endParaRPr>
          </a:p>
          <a:p>
            <a:pPr lvl="1" marL="231775" indent="-231775">
              <a:spcBef>
                <a:spcPts val="600"/>
              </a:spcBef>
              <a:buClrTx/>
              <a:buChar char="▪"/>
              <a:defRPr b="1" sz="2400"/>
            </a:pPr>
            <a:r>
              <a:t>Valuation process</a:t>
            </a:r>
            <a:endParaRPr sz="1800">
              <a:solidFill>
                <a:srgbClr val="000000"/>
              </a:solidFill>
            </a:endParaRPr>
          </a:p>
          <a:p>
            <a:pPr lvl="2" marL="631825" indent="-231775">
              <a:spcBef>
                <a:spcPts val="600"/>
              </a:spcBef>
              <a:buClrTx/>
              <a:buChar char="▪"/>
              <a:defRPr sz="2200"/>
            </a:pPr>
            <a:r>
              <a:t>The valuation of a proposed international divestiture requires </a:t>
            </a:r>
            <a:r>
              <a:rPr b="1"/>
              <a:t>comparing the present value of the cash flows if the project is continued to the proceeds that would be received (after taxes) if the project is divested.</a:t>
            </a:r>
            <a:r>
              <a:t> (Exhibit 15.3)</a:t>
            </a:r>
          </a:p>
        </p:txBody>
      </p:sp>
    </p:spTree>
  </p:cSld>
  <p:clrMapOvr>
    <a:masterClrMapping/>
  </p:clrMapOvr>
  <p:transition xmlns:p14="http://schemas.microsoft.com/office/powerpoint/2010/main" spd="med" advClick="1" p14:dur="1000"/>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2" name="Shape 162"/>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63" name="Shape 163"/>
          <p:cNvSpPr/>
          <p:nvPr>
            <p:ph type="title"/>
          </p:nvPr>
        </p:nvSpPr>
        <p:spPr>
          <a:xfrm>
            <a:off x="685800" y="0"/>
            <a:ext cx="8458200" cy="838200"/>
          </a:xfrm>
          <a:prstGeom prst="rect">
            <a:avLst/>
          </a:prstGeom>
        </p:spPr>
        <p:txBody>
          <a:bodyPr anchor="ctr"/>
          <a:lstStyle/>
          <a:p>
            <a:pPr>
              <a:defRPr sz="2600">
                <a:solidFill>
                  <a:srgbClr val="FFFFE1"/>
                </a:solidFill>
              </a:defRPr>
            </a:pPr>
            <a:r>
              <a:t>Exhibit 15.3 </a:t>
            </a:r>
            <a:r>
              <a:rPr b="0"/>
              <a:t>Divestiture Analysis: Spartan, Inc.</a:t>
            </a:r>
          </a:p>
        </p:txBody>
      </p:sp>
      <p:pic>
        <p:nvPicPr>
          <p:cNvPr id="164" name="image9.jpg"/>
          <p:cNvPicPr>
            <a:picLocks noChangeAspect="1"/>
          </p:cNvPicPr>
          <p:nvPr/>
        </p:nvPicPr>
        <p:blipFill>
          <a:blip r:embed="rId2">
            <a:extLst/>
          </a:blip>
          <a:stretch>
            <a:fillRect/>
          </a:stretch>
        </p:blipFill>
        <p:spPr>
          <a:xfrm>
            <a:off x="1359785" y="1524000"/>
            <a:ext cx="7226686" cy="3962400"/>
          </a:xfrm>
          <a:prstGeom prst="rect">
            <a:avLst/>
          </a:prstGeom>
          <a:ln w="12700">
            <a:miter lim="400000"/>
          </a:ln>
        </p:spPr>
      </p:pic>
    </p:spTree>
  </p:cSld>
  <p:clrMapOvr>
    <a:masterClrMapping/>
  </p:clrMapOvr>
  <p:transition xmlns:p14="http://schemas.microsoft.com/office/powerpoint/2010/main" spd="med" advClick="1" p14:dur="1000"/>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6" name="Shape 166"/>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67" name="Shape 167"/>
          <p:cNvSpPr/>
          <p:nvPr>
            <p:ph type="title"/>
          </p:nvPr>
        </p:nvSpPr>
        <p:spPr>
          <a:xfrm>
            <a:off x="685800" y="0"/>
            <a:ext cx="7315200" cy="838200"/>
          </a:xfrm>
          <a:prstGeom prst="rect">
            <a:avLst/>
          </a:prstGeom>
        </p:spPr>
        <p:txBody>
          <a:bodyPr anchor="ctr"/>
          <a:lstStyle>
            <a:lvl1pPr>
              <a:defRPr sz="2800">
                <a:solidFill>
                  <a:srgbClr val="FFFFE1"/>
                </a:solidFill>
              </a:defRPr>
            </a:lvl1pPr>
          </a:lstStyle>
          <a:p>
            <a:pPr/>
            <a:r>
              <a:t>Control Decisions as Real Options</a:t>
            </a:r>
          </a:p>
        </p:txBody>
      </p:sp>
      <p:sp>
        <p:nvSpPr>
          <p:cNvPr id="168" name="Shape 168"/>
          <p:cNvSpPr/>
          <p:nvPr>
            <p:ph type="body" idx="1"/>
          </p:nvPr>
        </p:nvSpPr>
        <p:spPr>
          <a:xfrm>
            <a:off x="685800" y="1295400"/>
            <a:ext cx="8077200" cy="5029200"/>
          </a:xfrm>
          <a:prstGeom prst="rect">
            <a:avLst/>
          </a:prstGeom>
        </p:spPr>
        <p:txBody>
          <a:bodyPr/>
          <a:lstStyle/>
          <a:p>
            <a:pPr marL="0" indent="0">
              <a:spcBef>
                <a:spcPts val="600"/>
              </a:spcBef>
              <a:buSzTx/>
              <a:buNone/>
              <a:defRPr b="1" sz="2600"/>
            </a:pPr>
            <a:r>
              <a:t>Real Options </a:t>
            </a:r>
            <a:r>
              <a:rPr b="0"/>
              <a:t>are implicit options on real assets such as buildings, machinery, and other assets.</a:t>
            </a:r>
            <a:endParaRPr b="0"/>
          </a:p>
          <a:p>
            <a:pPr marL="0" indent="0">
              <a:spcBef>
                <a:spcPts val="600"/>
              </a:spcBef>
              <a:buSzTx/>
              <a:buNone/>
              <a:defRPr b="1" sz="2600"/>
            </a:pPr>
            <a:r>
              <a:t>Call option on real assets </a:t>
            </a:r>
            <a:r>
              <a:rPr b="0"/>
              <a:t>represents a proposed project that contains an option of pursuing an additional venture.</a:t>
            </a:r>
            <a:endParaRPr b="0"/>
          </a:p>
          <a:p>
            <a:pPr marL="0" indent="0">
              <a:spcBef>
                <a:spcPts val="600"/>
              </a:spcBef>
              <a:buSzTx/>
              <a:buNone/>
              <a:defRPr b="1" sz="2600"/>
            </a:pPr>
            <a:r>
              <a:t>Put option on real assets </a:t>
            </a:r>
            <a:r>
              <a:rPr b="0"/>
              <a:t>represents a proposed project that contains an option of divesting part or all of the project.</a:t>
            </a:r>
          </a:p>
        </p:txBody>
      </p:sp>
    </p:spTree>
  </p:cSld>
  <p:clrMapOvr>
    <a:masterClrMapping/>
  </p:clrMapOvr>
  <p:transition xmlns:p14="http://schemas.microsoft.com/office/powerpoint/2010/main" spd="med" advClick="1" p14:dur="1000"/>
</p:sld>
</file>

<file path=ppt/theme/theme1.xml><?xml version="1.0" encoding="utf-8"?>
<a:theme xmlns:a="http://schemas.openxmlformats.org/drawingml/2006/main" xmlns:r="http://schemas.openxmlformats.org/officeDocument/2006/relationships" name="10_FMI 9th">
  <a:themeElements>
    <a:clrScheme name="10_FMI 9th">
      <a:dk1>
        <a:srgbClr val="000000"/>
      </a:dk1>
      <a:lt1>
        <a:srgbClr val="FFFFFF"/>
      </a:lt1>
      <a:dk2>
        <a:srgbClr val="A7A7A7"/>
      </a:dk2>
      <a:lt2>
        <a:srgbClr val="535353"/>
      </a:lt2>
      <a:accent1>
        <a:srgbClr val="CCCC99"/>
      </a:accent1>
      <a:accent2>
        <a:srgbClr val="FF0000"/>
      </a:accent2>
      <a:accent3>
        <a:srgbClr val="FFFFEE"/>
      </a:accent3>
      <a:accent4>
        <a:srgbClr val="707070"/>
      </a:accent4>
      <a:accent5>
        <a:srgbClr val="E2E2CA"/>
      </a:accent5>
      <a:accent6>
        <a:srgbClr val="E70000"/>
      </a:accent6>
      <a:hlink>
        <a:srgbClr val="0000FF"/>
      </a:hlink>
      <a:folHlink>
        <a:srgbClr val="FF00FF"/>
      </a:folHlink>
    </a:clrScheme>
    <a:fontScheme name="10_FMI 9th">
      <a:majorFont>
        <a:latin typeface="Helvetica"/>
        <a:ea typeface="Helvetica"/>
        <a:cs typeface="Helvetica"/>
      </a:majorFont>
      <a:minorFont>
        <a:latin typeface="Arial"/>
        <a:ea typeface="Arial"/>
        <a:cs typeface="Arial"/>
      </a:minorFont>
    </a:fontScheme>
    <a:fmtScheme name="10_FMI 9th">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E1"/>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imes New Roman"/>
            <a:ea typeface="Times New Roman"/>
            <a:cs typeface="Times New Roman"/>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imes New Roman"/>
            <a:ea typeface="Times New Roman"/>
            <a:cs typeface="Times New Roman"/>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10_FMI 9th">
  <a:themeElements>
    <a:clrScheme name="10_FMI 9th">
      <a:dk1>
        <a:srgbClr val="000000"/>
      </a:dk1>
      <a:lt1>
        <a:srgbClr val="FFFFFF"/>
      </a:lt1>
      <a:dk2>
        <a:srgbClr val="A7A7A7"/>
      </a:dk2>
      <a:lt2>
        <a:srgbClr val="535353"/>
      </a:lt2>
      <a:accent1>
        <a:srgbClr val="CCCC99"/>
      </a:accent1>
      <a:accent2>
        <a:srgbClr val="FF0000"/>
      </a:accent2>
      <a:accent3>
        <a:srgbClr val="FFFFEE"/>
      </a:accent3>
      <a:accent4>
        <a:srgbClr val="707070"/>
      </a:accent4>
      <a:accent5>
        <a:srgbClr val="E2E2CA"/>
      </a:accent5>
      <a:accent6>
        <a:srgbClr val="E70000"/>
      </a:accent6>
      <a:hlink>
        <a:srgbClr val="0000FF"/>
      </a:hlink>
      <a:folHlink>
        <a:srgbClr val="FF00FF"/>
      </a:folHlink>
    </a:clrScheme>
    <a:fontScheme name="10_FMI 9th">
      <a:majorFont>
        <a:latin typeface="Helvetica"/>
        <a:ea typeface="Helvetica"/>
        <a:cs typeface="Helvetica"/>
      </a:majorFont>
      <a:minorFont>
        <a:latin typeface="Arial"/>
        <a:ea typeface="Arial"/>
        <a:cs typeface="Arial"/>
      </a:minorFont>
    </a:fontScheme>
    <a:fmtScheme name="10_FMI 9th">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E1"/>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imes New Roman"/>
            <a:ea typeface="Times New Roman"/>
            <a:cs typeface="Times New Roman"/>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imes New Roman"/>
            <a:ea typeface="Times New Roman"/>
            <a:cs typeface="Times New Roman"/>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